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Nunito"/>
      <p:regular r:id="rId19"/>
      <p:bold r:id="rId20"/>
      <p:italic r:id="rId21"/>
      <p:boldItalic r:id="rId22"/>
    </p:embeddedFont>
    <p:embeddedFont>
      <p:font typeface="Maven Pro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.fntdata"/><Relationship Id="rId11" Type="http://schemas.openxmlformats.org/officeDocument/2006/relationships/slide" Target="slides/slide6.xml"/><Relationship Id="rId22" Type="http://schemas.openxmlformats.org/officeDocument/2006/relationships/font" Target="fonts/Nunito-boldItalic.fntdata"/><Relationship Id="rId10" Type="http://schemas.openxmlformats.org/officeDocument/2006/relationships/slide" Target="slides/slide5.xml"/><Relationship Id="rId21" Type="http://schemas.openxmlformats.org/officeDocument/2006/relationships/font" Target="fonts/Nunito-italic.fntdata"/><Relationship Id="rId13" Type="http://schemas.openxmlformats.org/officeDocument/2006/relationships/slide" Target="slides/slide8.xml"/><Relationship Id="rId24" Type="http://schemas.openxmlformats.org/officeDocument/2006/relationships/font" Target="fonts/MavenPro-bold.fntdata"/><Relationship Id="rId12" Type="http://schemas.openxmlformats.org/officeDocument/2006/relationships/slide" Target="slides/slide7.xml"/><Relationship Id="rId23" Type="http://schemas.openxmlformats.org/officeDocument/2006/relationships/font" Target="fonts/MavenPr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201458a473_1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2201458a473_1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f9a553270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1f9a553270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f9a553270e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1f9a553270e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f9a553270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1f9a553270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132fdcd7ea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132fdcd7ea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201458a47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201458a47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132fdcd7ea_0_1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132fdcd7ea_0_1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201458a473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201458a473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132fdcd7ea_0_1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2132fdcd7ea_0_1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201458a47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201458a47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201458a47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2201458a47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201458a473_1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201458a473_1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youtu.be/65r7pJpNT34" TargetMode="External"/><Relationship Id="rId4" Type="http://schemas.openxmlformats.org/officeDocument/2006/relationships/hyperlink" Target="https://youtu.be/4cCtoA8dAj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15.png"/><Relationship Id="rId7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theguardian.com/environment/2023/nov/16/nitrogen-wars-the-dutch-farmers-revolt-that-turned-a-nation-upside-down" TargetMode="External"/><Relationship Id="rId4" Type="http://schemas.openxmlformats.org/officeDocument/2006/relationships/hyperlink" Target="https://www.amazon.nl/-/en/dp/B08SW89XKQ/ref=sr_1_6?crid=3C2Q78O3SHM7V&amp;keywords=pH-sensor&amp;qid=1668438507&amp;sprefix=ph%2Caps%2C1588&amp;sr=8-6" TargetMode="External"/><Relationship Id="rId5" Type="http://schemas.openxmlformats.org/officeDocument/2006/relationships/hyperlink" Target="https://www.reichelt.nl/nl/nl/ontwikkelaarsborden-thermostaat-12-v-digitaal-w1209-debo-xh-w1209-t-p223621.html?PROVID=2809&amp;gclid=CjwKCAjwzY2bBhB6EiwAPpUpZp3CU3YLLgFrWng0OhJa25dJsxh3XTuXKbxxPyQct6kZkDO7Osgy2xoCcZIQAvD_BwE" TargetMode="External"/><Relationship Id="rId6" Type="http://schemas.openxmlformats.org/officeDocument/2006/relationships/hyperlink" Target="https://www.dfrobot.com/product-2513.html" TargetMode="External"/><Relationship Id="rId7" Type="http://schemas.openxmlformats.org/officeDocument/2006/relationships/hyperlink" Target="https://www.amazon.de/-/en/A000066-Arduino-Accessory-Parent/dp/B008GRTSV6/ref=sr_1_3?keywords=arduino+uno&amp;qid=1664530963&amp;qu=eyJxc2MiOiI0LjQ1IiwicXNhIjoiMy40NyIsInFzcCI6IjMuMjQifQ%3D%3D&amp;sr=8-3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194200" y="118975"/>
            <a:ext cx="5834400" cy="307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0"/>
              <a:t>Sensor Application For The Fermolyzer</a:t>
            </a:r>
            <a:endParaRPr sz="5500"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272925" y="2931500"/>
            <a:ext cx="59916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b="1" lang="en-GB" sz="1779"/>
              <a:t>To Calculate Ammonium Ion Concentration by Measuring Ammonia Gas, pH, &amp; Temperature</a:t>
            </a:r>
            <a:endParaRPr b="1" sz="1779"/>
          </a:p>
        </p:txBody>
      </p:sp>
      <p:sp>
        <p:nvSpPr>
          <p:cNvPr id="279" name="Google Shape;279;p13"/>
          <p:cNvSpPr txBox="1"/>
          <p:nvPr>
            <p:ph idx="1" type="subTitle"/>
          </p:nvPr>
        </p:nvSpPr>
        <p:spPr>
          <a:xfrm>
            <a:off x="272925" y="4326050"/>
            <a:ext cx="6946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Rachel Carson Graduation Prize 2024</a:t>
            </a:r>
            <a:r>
              <a:rPr lang="en-GB"/>
              <a:t> Presentation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By Claudio Cavalieri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2"/>
          <p:cNvSpPr txBox="1"/>
          <p:nvPr>
            <p:ph type="title"/>
          </p:nvPr>
        </p:nvSpPr>
        <p:spPr>
          <a:xfrm>
            <a:off x="1290125" y="112950"/>
            <a:ext cx="7300500" cy="13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Appendix: Further explanation of the equation</a:t>
            </a:r>
            <a:endParaRPr sz="4400"/>
          </a:p>
        </p:txBody>
      </p:sp>
      <p:sp>
        <p:nvSpPr>
          <p:cNvPr id="368" name="Google Shape;368;p22"/>
          <p:cNvSpPr txBox="1"/>
          <p:nvPr>
            <p:ph idx="12" type="sldNum"/>
          </p:nvPr>
        </p:nvSpPr>
        <p:spPr>
          <a:xfrm>
            <a:off x="7927279" y="4736975"/>
            <a:ext cx="1072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Slide |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69" name="Google Shape;36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63" y="4075247"/>
            <a:ext cx="9090074" cy="661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00" y="1588775"/>
            <a:ext cx="4395600" cy="6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925" y="2783375"/>
            <a:ext cx="5187609" cy="66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07523" y="1758500"/>
            <a:ext cx="3809500" cy="231675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22"/>
          <p:cNvSpPr txBox="1"/>
          <p:nvPr/>
        </p:nvSpPr>
        <p:spPr>
          <a:xfrm>
            <a:off x="4274125" y="1899513"/>
            <a:ext cx="51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(D)</a:t>
            </a:r>
            <a:endParaRPr/>
          </a:p>
        </p:txBody>
      </p:sp>
      <p:sp>
        <p:nvSpPr>
          <p:cNvPr id="374" name="Google Shape;374;p22"/>
          <p:cNvSpPr txBox="1"/>
          <p:nvPr/>
        </p:nvSpPr>
        <p:spPr>
          <a:xfrm>
            <a:off x="4871100" y="3221538"/>
            <a:ext cx="51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(E)</a:t>
            </a:r>
            <a:endParaRPr/>
          </a:p>
        </p:txBody>
      </p:sp>
      <p:sp>
        <p:nvSpPr>
          <p:cNvPr id="375" name="Google Shape;375;p22"/>
          <p:cNvSpPr txBox="1"/>
          <p:nvPr/>
        </p:nvSpPr>
        <p:spPr>
          <a:xfrm>
            <a:off x="7615775" y="4557213"/>
            <a:ext cx="51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(F)</a:t>
            </a:r>
            <a:endParaRPr/>
          </a:p>
        </p:txBody>
      </p:sp>
      <p:sp>
        <p:nvSpPr>
          <p:cNvPr id="376" name="Google Shape;376;p22"/>
          <p:cNvSpPr txBox="1"/>
          <p:nvPr/>
        </p:nvSpPr>
        <p:spPr>
          <a:xfrm>
            <a:off x="8689625" y="3750113"/>
            <a:ext cx="51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(C)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3"/>
          <p:cNvSpPr txBox="1"/>
          <p:nvPr>
            <p:ph type="title"/>
          </p:nvPr>
        </p:nvSpPr>
        <p:spPr>
          <a:xfrm>
            <a:off x="1290125" y="112950"/>
            <a:ext cx="7300500" cy="13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Appendix: Ensemble </a:t>
            </a:r>
            <a:endParaRPr sz="4400"/>
          </a:p>
        </p:txBody>
      </p:sp>
      <p:sp>
        <p:nvSpPr>
          <p:cNvPr id="382" name="Google Shape;382;p23"/>
          <p:cNvSpPr txBox="1"/>
          <p:nvPr>
            <p:ph idx="12" type="sldNum"/>
          </p:nvPr>
        </p:nvSpPr>
        <p:spPr>
          <a:xfrm>
            <a:off x="7927279" y="4736975"/>
            <a:ext cx="1072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Slide |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83" name="Google Shape;38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9175" y="1169600"/>
            <a:ext cx="3551725" cy="333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675376"/>
            <a:ext cx="5374450" cy="262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23"/>
          <p:cNvSpPr txBox="1"/>
          <p:nvPr/>
        </p:nvSpPr>
        <p:spPr>
          <a:xfrm>
            <a:off x="4863250" y="4336763"/>
            <a:ext cx="51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(G)</a:t>
            </a:r>
            <a:endParaRPr/>
          </a:p>
        </p:txBody>
      </p:sp>
      <p:sp>
        <p:nvSpPr>
          <p:cNvPr id="386" name="Google Shape;386;p23"/>
          <p:cNvSpPr txBox="1"/>
          <p:nvPr/>
        </p:nvSpPr>
        <p:spPr>
          <a:xfrm>
            <a:off x="7778925" y="4454963"/>
            <a:ext cx="51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(H)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4"/>
          <p:cNvSpPr txBox="1"/>
          <p:nvPr>
            <p:ph type="title"/>
          </p:nvPr>
        </p:nvSpPr>
        <p:spPr>
          <a:xfrm>
            <a:off x="1290125" y="37725"/>
            <a:ext cx="7300500" cy="13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Appendix: Temperature </a:t>
            </a:r>
            <a:endParaRPr sz="4400"/>
          </a:p>
        </p:txBody>
      </p:sp>
      <p:sp>
        <p:nvSpPr>
          <p:cNvPr id="392" name="Google Shape;392;p24"/>
          <p:cNvSpPr txBox="1"/>
          <p:nvPr>
            <p:ph idx="12" type="sldNum"/>
          </p:nvPr>
        </p:nvSpPr>
        <p:spPr>
          <a:xfrm>
            <a:off x="7927279" y="4736975"/>
            <a:ext cx="1072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Slide |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3" name="Google Shape;393;p24"/>
          <p:cNvSpPr txBox="1"/>
          <p:nvPr/>
        </p:nvSpPr>
        <p:spPr>
          <a:xfrm>
            <a:off x="6181950" y="4576688"/>
            <a:ext cx="51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(I)</a:t>
            </a:r>
            <a:endParaRPr/>
          </a:p>
        </p:txBody>
      </p:sp>
      <p:pic>
        <p:nvPicPr>
          <p:cNvPr id="394" name="Google Shape;3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938" y="787400"/>
            <a:ext cx="6150624" cy="42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24"/>
          <p:cNvPicPr preferRelativeResize="0"/>
          <p:nvPr/>
        </p:nvPicPr>
        <p:blipFill rotWithShape="1">
          <a:blip r:embed="rId4">
            <a:alphaModFix/>
          </a:blip>
          <a:srcRect b="7808" l="0" r="0" t="0"/>
          <a:stretch/>
        </p:blipFill>
        <p:spPr>
          <a:xfrm>
            <a:off x="6248550" y="1881763"/>
            <a:ext cx="2428519" cy="1997869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24"/>
          <p:cNvSpPr txBox="1"/>
          <p:nvPr>
            <p:ph idx="1" type="body"/>
          </p:nvPr>
        </p:nvSpPr>
        <p:spPr>
          <a:xfrm>
            <a:off x="8649261" y="3459039"/>
            <a:ext cx="443400" cy="5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400"/>
              <a:t>(3)</a:t>
            </a:r>
            <a:br>
              <a:rPr lang="en-GB" sz="1400"/>
            </a:br>
            <a:endParaRPr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5"/>
          <p:cNvSpPr txBox="1"/>
          <p:nvPr>
            <p:ph type="title"/>
          </p:nvPr>
        </p:nvSpPr>
        <p:spPr>
          <a:xfrm>
            <a:off x="1303800" y="420750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Sources For Appendix</a:t>
            </a:r>
            <a:endParaRPr sz="4400"/>
          </a:p>
        </p:txBody>
      </p:sp>
      <p:sp>
        <p:nvSpPr>
          <p:cNvPr id="402" name="Google Shape;402;p25"/>
          <p:cNvSpPr txBox="1"/>
          <p:nvPr>
            <p:ph idx="1" type="body"/>
          </p:nvPr>
        </p:nvSpPr>
        <p:spPr>
          <a:xfrm>
            <a:off x="159200" y="1251650"/>
            <a:ext cx="8951400" cy="38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sz="1000"/>
              <a:t>(A) - From YouTube : Rosemount “How pH Sensors Work” </a:t>
            </a:r>
            <a:r>
              <a:rPr lang="en-GB" sz="1000" u="sng">
                <a:solidFill>
                  <a:schemeClr val="hlink"/>
                </a:solidFill>
                <a:hlinkClick r:id="rId3"/>
              </a:rPr>
              <a:t>https://youtu.be/65r7pJpNT34</a:t>
            </a:r>
            <a:r>
              <a:rPr lang="en-GB" sz="1000"/>
              <a:t> 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sz="1000"/>
              <a:t>(B) - From YouTube : DFRobot “How An Electrochemical CO Sensor Works” </a:t>
            </a:r>
            <a:r>
              <a:rPr lang="en-GB" sz="1000" u="sng">
                <a:solidFill>
                  <a:schemeClr val="hlink"/>
                </a:solidFill>
                <a:hlinkClick r:id="rId4"/>
              </a:rPr>
              <a:t>https://youtu.be/4cCtoA8dAjg</a:t>
            </a:r>
            <a:r>
              <a:rPr lang="en-GB" sz="1000"/>
              <a:t>  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sz="1000"/>
              <a:t>(C.) - </a:t>
            </a:r>
            <a:r>
              <a:rPr lang="en-GB" sz="1000">
                <a:solidFill>
                  <a:srgbClr val="000000"/>
                </a:solidFill>
              </a:rPr>
              <a:t>Image from the thesis, “</a:t>
            </a:r>
            <a:r>
              <a:rPr i="1" lang="en-GB" sz="1000">
                <a:solidFill>
                  <a:srgbClr val="000000"/>
                </a:solidFill>
              </a:rPr>
              <a:t>Graphs 26 &amp; 27: pH v ammonia, left for 0.075M, right for 0.025M”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sz="1000"/>
              <a:t>(D) to (F) - </a:t>
            </a:r>
            <a:r>
              <a:rPr lang="en-GB" sz="1000">
                <a:solidFill>
                  <a:srgbClr val="000000"/>
                </a:solidFill>
              </a:rPr>
              <a:t>Equations derived from results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sz="1000"/>
              <a:t>(G) - </a:t>
            </a:r>
            <a:r>
              <a:rPr lang="en-GB" sz="1000">
                <a:solidFill>
                  <a:srgbClr val="000000"/>
                </a:solidFill>
              </a:rPr>
              <a:t>Image from the thesis, “</a:t>
            </a:r>
            <a:r>
              <a:rPr i="1" lang="en-GB" sz="1000">
                <a:solidFill>
                  <a:srgbClr val="000000"/>
                </a:solidFill>
              </a:rPr>
              <a:t>Preliminary Design - Conceptual Overview”</a:t>
            </a:r>
            <a:endParaRPr i="1" sz="1000">
              <a:solidFill>
                <a:srgbClr val="000000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en-GB" sz="1000"/>
              <a:t>(H) - </a:t>
            </a:r>
            <a:r>
              <a:rPr lang="en-GB" sz="1000">
                <a:solidFill>
                  <a:srgbClr val="000000"/>
                </a:solidFill>
              </a:rPr>
              <a:t>Image from the thesis, “</a:t>
            </a:r>
            <a:r>
              <a:rPr i="1" lang="en-GB" sz="1000">
                <a:solidFill>
                  <a:srgbClr val="000000"/>
                </a:solidFill>
              </a:rPr>
              <a:t>Flowchart of sensor application, both Arduino and Python”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en-GB" sz="1000">
                <a:solidFill>
                  <a:srgbClr val="000000"/>
                </a:solidFill>
              </a:rPr>
              <a:t>(I) - Images from the thesis in page 30</a:t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403" name="Google Shape;403;p25"/>
          <p:cNvSpPr txBox="1"/>
          <p:nvPr>
            <p:ph idx="12" type="sldNum"/>
          </p:nvPr>
        </p:nvSpPr>
        <p:spPr>
          <a:xfrm>
            <a:off x="6962886" y="4736975"/>
            <a:ext cx="2037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Slide |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 txBox="1"/>
          <p:nvPr>
            <p:ph type="title"/>
          </p:nvPr>
        </p:nvSpPr>
        <p:spPr>
          <a:xfrm>
            <a:off x="1303800" y="51400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Prelude</a:t>
            </a:r>
            <a:endParaRPr sz="4400"/>
          </a:p>
        </p:txBody>
      </p:sp>
      <p:sp>
        <p:nvSpPr>
          <p:cNvPr id="285" name="Google Shape;285;p14"/>
          <p:cNvSpPr txBox="1"/>
          <p:nvPr>
            <p:ph idx="1" type="body"/>
          </p:nvPr>
        </p:nvSpPr>
        <p:spPr>
          <a:xfrm>
            <a:off x="1303800" y="817250"/>
            <a:ext cx="2882100" cy="6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400"/>
              <a:t>Current Situation</a:t>
            </a:r>
            <a:br>
              <a:rPr lang="en-GB" sz="1400"/>
            </a:br>
            <a:endParaRPr sz="1400"/>
          </a:p>
        </p:txBody>
      </p:sp>
      <p:sp>
        <p:nvSpPr>
          <p:cNvPr id="286" name="Google Shape;286;p14"/>
          <p:cNvSpPr txBox="1"/>
          <p:nvPr>
            <p:ph idx="1" type="body"/>
          </p:nvPr>
        </p:nvSpPr>
        <p:spPr>
          <a:xfrm>
            <a:off x="7759175" y="4333475"/>
            <a:ext cx="711900" cy="7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400"/>
              <a:t>(A)</a:t>
            </a:r>
            <a:br>
              <a:rPr lang="en-GB" sz="1400"/>
            </a:br>
            <a:endParaRPr sz="1400"/>
          </a:p>
        </p:txBody>
      </p:sp>
      <p:sp>
        <p:nvSpPr>
          <p:cNvPr id="287" name="Google Shape;287;p14"/>
          <p:cNvSpPr txBox="1"/>
          <p:nvPr>
            <p:ph idx="1" type="body"/>
          </p:nvPr>
        </p:nvSpPr>
        <p:spPr>
          <a:xfrm>
            <a:off x="7759175" y="4381825"/>
            <a:ext cx="711900" cy="7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br>
              <a:rPr lang="en-GB" sz="1400"/>
            </a:br>
            <a:endParaRPr sz="1400"/>
          </a:p>
        </p:txBody>
      </p:sp>
      <p:sp>
        <p:nvSpPr>
          <p:cNvPr id="288" name="Google Shape;288;p14"/>
          <p:cNvSpPr txBox="1"/>
          <p:nvPr>
            <p:ph idx="12" type="sldNum"/>
          </p:nvPr>
        </p:nvSpPr>
        <p:spPr>
          <a:xfrm>
            <a:off x="7831522" y="4736975"/>
            <a:ext cx="11679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Slide |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89" name="Google Shape;28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4837" y="1164750"/>
            <a:ext cx="6374325" cy="377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5"/>
          <p:cNvSpPr txBox="1"/>
          <p:nvPr>
            <p:ph type="title"/>
          </p:nvPr>
        </p:nvSpPr>
        <p:spPr>
          <a:xfrm>
            <a:off x="1310650" y="92450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Analysis</a:t>
            </a:r>
            <a:endParaRPr sz="4400"/>
          </a:p>
        </p:txBody>
      </p:sp>
      <p:sp>
        <p:nvSpPr>
          <p:cNvPr id="295" name="Google Shape;295;p15"/>
          <p:cNvSpPr txBox="1"/>
          <p:nvPr>
            <p:ph idx="1" type="body"/>
          </p:nvPr>
        </p:nvSpPr>
        <p:spPr>
          <a:xfrm>
            <a:off x="1310650" y="796700"/>
            <a:ext cx="7731600" cy="16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The Fermolyzer &amp; Measuring Ammonium Ions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400"/>
              <a:t>Problem Definition: “How can a sensor application accurately estimate the amount of ammonium present in the Fermolyzer?”</a:t>
            </a:r>
            <a:br>
              <a:rPr lang="en-GB" sz="1400"/>
            </a:br>
            <a:endParaRPr sz="1400"/>
          </a:p>
        </p:txBody>
      </p:sp>
      <p:pic>
        <p:nvPicPr>
          <p:cNvPr id="296" name="Google Shape;296;p15"/>
          <p:cNvPicPr preferRelativeResize="0"/>
          <p:nvPr/>
        </p:nvPicPr>
        <p:blipFill rotWithShape="1">
          <a:blip r:embed="rId3">
            <a:alphaModFix/>
          </a:blip>
          <a:srcRect b="7808" l="0" r="0" t="0"/>
          <a:stretch/>
        </p:blipFill>
        <p:spPr>
          <a:xfrm>
            <a:off x="291087" y="1873350"/>
            <a:ext cx="3898325" cy="3107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5"/>
          <p:cNvSpPr txBox="1"/>
          <p:nvPr>
            <p:ph idx="1" type="body"/>
          </p:nvPr>
        </p:nvSpPr>
        <p:spPr>
          <a:xfrm>
            <a:off x="4138575" y="4333475"/>
            <a:ext cx="711900" cy="7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400"/>
              <a:t>(B)</a:t>
            </a:r>
            <a:br>
              <a:rPr lang="en-GB" sz="1400"/>
            </a:br>
            <a:endParaRPr sz="1400"/>
          </a:p>
        </p:txBody>
      </p:sp>
      <p:sp>
        <p:nvSpPr>
          <p:cNvPr id="298" name="Google Shape;298;p15"/>
          <p:cNvSpPr txBox="1"/>
          <p:nvPr>
            <p:ph idx="12" type="sldNum"/>
          </p:nvPr>
        </p:nvSpPr>
        <p:spPr>
          <a:xfrm>
            <a:off x="7681055" y="4736975"/>
            <a:ext cx="1318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Slide |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99" name="Google Shape;29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9275" y="1565725"/>
            <a:ext cx="1517534" cy="1274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9275" y="3142317"/>
            <a:ext cx="1479300" cy="1274074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5"/>
          <p:cNvSpPr txBox="1"/>
          <p:nvPr>
            <p:ph idx="1" type="body"/>
          </p:nvPr>
        </p:nvSpPr>
        <p:spPr>
          <a:xfrm>
            <a:off x="5169275" y="2748875"/>
            <a:ext cx="607500" cy="7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400"/>
              <a:t>(C)</a:t>
            </a:r>
            <a:br>
              <a:rPr lang="en-GB" sz="1400"/>
            </a:br>
            <a:endParaRPr sz="1400"/>
          </a:p>
        </p:txBody>
      </p:sp>
      <p:sp>
        <p:nvSpPr>
          <p:cNvPr id="302" name="Google Shape;302;p15"/>
          <p:cNvSpPr txBox="1"/>
          <p:nvPr>
            <p:ph idx="1" type="body"/>
          </p:nvPr>
        </p:nvSpPr>
        <p:spPr>
          <a:xfrm>
            <a:off x="5169275" y="4390879"/>
            <a:ext cx="607500" cy="67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400"/>
              <a:t>(E)</a:t>
            </a:r>
            <a:br>
              <a:rPr lang="en-GB" sz="1400"/>
            </a:br>
            <a:endParaRPr sz="1400"/>
          </a:p>
        </p:txBody>
      </p:sp>
      <p:pic>
        <p:nvPicPr>
          <p:cNvPr id="303" name="Google Shape;30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35149" y="3142317"/>
            <a:ext cx="1517534" cy="1247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60567" y="1578786"/>
            <a:ext cx="1580583" cy="1247952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5"/>
          <p:cNvSpPr txBox="1"/>
          <p:nvPr>
            <p:ph idx="1" type="body"/>
          </p:nvPr>
        </p:nvSpPr>
        <p:spPr>
          <a:xfrm>
            <a:off x="6686800" y="2748876"/>
            <a:ext cx="607500" cy="71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400"/>
              <a:t>(D)</a:t>
            </a:r>
            <a:br>
              <a:rPr lang="en-GB" sz="1400"/>
            </a:br>
            <a:endParaRPr sz="1400"/>
          </a:p>
        </p:txBody>
      </p:sp>
      <p:sp>
        <p:nvSpPr>
          <p:cNvPr id="306" name="Google Shape;306;p15"/>
          <p:cNvSpPr txBox="1"/>
          <p:nvPr>
            <p:ph idx="1" type="body"/>
          </p:nvPr>
        </p:nvSpPr>
        <p:spPr>
          <a:xfrm>
            <a:off x="6648580" y="4416390"/>
            <a:ext cx="607500" cy="67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400"/>
              <a:t>(F)</a:t>
            </a:r>
            <a:br>
              <a:rPr lang="en-GB" sz="1400"/>
            </a:b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6"/>
          <p:cNvSpPr txBox="1"/>
          <p:nvPr>
            <p:ph type="title"/>
          </p:nvPr>
        </p:nvSpPr>
        <p:spPr>
          <a:xfrm>
            <a:off x="1296975" y="0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Implementation</a:t>
            </a:r>
            <a:endParaRPr sz="4400"/>
          </a:p>
        </p:txBody>
      </p:sp>
      <p:sp>
        <p:nvSpPr>
          <p:cNvPr id="312" name="Google Shape;312;p16"/>
          <p:cNvSpPr txBox="1"/>
          <p:nvPr>
            <p:ph idx="1" type="body"/>
          </p:nvPr>
        </p:nvSpPr>
        <p:spPr>
          <a:xfrm>
            <a:off x="1296975" y="796725"/>
            <a:ext cx="5688600" cy="8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400"/>
              <a:t>Code &amp; Procedure (using Ammonium Hydroxide)</a:t>
            </a:r>
            <a:endParaRPr sz="1400"/>
          </a:p>
        </p:txBody>
      </p:sp>
      <p:pic>
        <p:nvPicPr>
          <p:cNvPr id="313" name="Google Shape;313;p16"/>
          <p:cNvPicPr preferRelativeResize="0"/>
          <p:nvPr/>
        </p:nvPicPr>
        <p:blipFill rotWithShape="1">
          <a:blip r:embed="rId3">
            <a:alphaModFix/>
          </a:blip>
          <a:srcRect b="36277" l="0" r="0" t="8798"/>
          <a:stretch/>
        </p:blipFill>
        <p:spPr>
          <a:xfrm>
            <a:off x="4049825" y="1780712"/>
            <a:ext cx="4643550" cy="2857525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6"/>
          <p:cNvSpPr txBox="1"/>
          <p:nvPr>
            <p:ph idx="12" type="sldNum"/>
          </p:nvPr>
        </p:nvSpPr>
        <p:spPr>
          <a:xfrm>
            <a:off x="7763130" y="4736975"/>
            <a:ext cx="1236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Slide |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15" name="Google Shape;315;p16"/>
          <p:cNvPicPr preferRelativeResize="0"/>
          <p:nvPr/>
        </p:nvPicPr>
        <p:blipFill rotWithShape="1">
          <a:blip r:embed="rId4">
            <a:alphaModFix/>
          </a:blip>
          <a:srcRect b="29279" l="0" r="11559" t="18190"/>
          <a:stretch/>
        </p:blipFill>
        <p:spPr>
          <a:xfrm>
            <a:off x="532600" y="1333675"/>
            <a:ext cx="3071950" cy="3751598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6"/>
          <p:cNvSpPr txBox="1"/>
          <p:nvPr>
            <p:ph idx="1" type="body"/>
          </p:nvPr>
        </p:nvSpPr>
        <p:spPr>
          <a:xfrm>
            <a:off x="3604550" y="4701225"/>
            <a:ext cx="711900" cy="7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400"/>
              <a:t>(G)</a:t>
            </a:r>
            <a:br>
              <a:rPr lang="en-GB" sz="1400"/>
            </a:br>
            <a:endParaRPr sz="1400"/>
          </a:p>
        </p:txBody>
      </p:sp>
      <p:sp>
        <p:nvSpPr>
          <p:cNvPr id="317" name="Google Shape;317;p16"/>
          <p:cNvSpPr txBox="1"/>
          <p:nvPr>
            <p:ph idx="1" type="body"/>
          </p:nvPr>
        </p:nvSpPr>
        <p:spPr>
          <a:xfrm>
            <a:off x="8618125" y="4288175"/>
            <a:ext cx="711900" cy="7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400"/>
              <a:t>(H)</a:t>
            </a:r>
            <a:br>
              <a:rPr lang="en-GB" sz="1400"/>
            </a:br>
            <a:endParaRPr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/>
          <p:nvPr>
            <p:ph type="title"/>
          </p:nvPr>
        </p:nvSpPr>
        <p:spPr>
          <a:xfrm>
            <a:off x="1296975" y="0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Equation</a:t>
            </a:r>
            <a:endParaRPr sz="4400"/>
          </a:p>
        </p:txBody>
      </p:sp>
      <p:sp>
        <p:nvSpPr>
          <p:cNvPr id="323" name="Google Shape;323;p17"/>
          <p:cNvSpPr txBox="1"/>
          <p:nvPr>
            <p:ph idx="1" type="body"/>
          </p:nvPr>
        </p:nvSpPr>
        <p:spPr>
          <a:xfrm>
            <a:off x="1296975" y="774300"/>
            <a:ext cx="7793100" cy="7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 sz="1400"/>
              <a:t>Step by step </a:t>
            </a:r>
            <a:r>
              <a:rPr lang="en-GB" sz="1400"/>
              <a:t>- NH</a:t>
            </a:r>
            <a:r>
              <a:rPr baseline="-25000" lang="en-GB" sz="1400"/>
              <a:t>3</a:t>
            </a:r>
            <a:r>
              <a:rPr lang="en-GB" sz="1400"/>
              <a:t> to NH</a:t>
            </a:r>
            <a:r>
              <a:rPr baseline="-25000" lang="en-GB" sz="1400"/>
              <a:t>4</a:t>
            </a:r>
            <a:r>
              <a:rPr baseline="30000" lang="en-GB" sz="1400"/>
              <a:t>+</a:t>
            </a:r>
            <a:r>
              <a:rPr lang="en-GB" sz="1400"/>
              <a:t>      ||      </a:t>
            </a:r>
            <a:r>
              <a:rPr lang="en-GB" sz="1400"/>
              <a:t>NH</a:t>
            </a:r>
            <a:r>
              <a:rPr baseline="-25000" lang="en-GB" sz="1400"/>
              <a:t>3</a:t>
            </a:r>
            <a:r>
              <a:rPr lang="en-GB" sz="1400"/>
              <a:t> v pH to NH</a:t>
            </a:r>
            <a:r>
              <a:rPr baseline="-25000" lang="en-GB" sz="1400"/>
              <a:t>4</a:t>
            </a:r>
            <a:r>
              <a:rPr baseline="30000" lang="en-GB" sz="1400"/>
              <a:t>+</a:t>
            </a:r>
            <a:r>
              <a:rPr lang="en-GB" sz="1400"/>
              <a:t>      ||      </a:t>
            </a:r>
            <a:r>
              <a:rPr lang="en-GB" sz="1400"/>
              <a:t>NH</a:t>
            </a:r>
            <a:r>
              <a:rPr baseline="-25000" lang="en-GB" sz="1400"/>
              <a:t>3</a:t>
            </a:r>
            <a:r>
              <a:rPr lang="en-GB" sz="1400"/>
              <a:t> v pH v ml to NH</a:t>
            </a:r>
            <a:r>
              <a:rPr baseline="-25000" lang="en-GB" sz="1400"/>
              <a:t>4</a:t>
            </a:r>
            <a:r>
              <a:rPr baseline="30000" lang="en-GB" sz="1400"/>
              <a:t>+</a:t>
            </a:r>
            <a:r>
              <a:rPr lang="en-GB" sz="1400"/>
              <a:t> </a:t>
            </a:r>
            <a:br>
              <a:rPr lang="en-GB" sz="1400"/>
            </a:br>
            <a:r>
              <a:rPr lang="en-GB" sz="1400"/>
              <a:t>NH</a:t>
            </a:r>
            <a:r>
              <a:rPr baseline="-25000" lang="en-GB" sz="1400"/>
              <a:t>3</a:t>
            </a:r>
            <a:r>
              <a:rPr lang="en-GB" sz="1400"/>
              <a:t> v pH v ml v Temp to NH</a:t>
            </a:r>
            <a:r>
              <a:rPr baseline="-25000" lang="en-GB" sz="1400"/>
              <a:t>4</a:t>
            </a:r>
            <a:r>
              <a:rPr baseline="30000" lang="en-GB" sz="1400"/>
              <a:t>+</a:t>
            </a:r>
            <a:endParaRPr sz="1400"/>
          </a:p>
        </p:txBody>
      </p:sp>
      <p:pic>
        <p:nvPicPr>
          <p:cNvPr id="324" name="Google Shape;32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3363" y="2291325"/>
            <a:ext cx="5017275" cy="277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63" y="1499472"/>
            <a:ext cx="9090074" cy="661728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7"/>
          <p:cNvSpPr txBox="1"/>
          <p:nvPr>
            <p:ph idx="12" type="sldNum"/>
          </p:nvPr>
        </p:nvSpPr>
        <p:spPr>
          <a:xfrm>
            <a:off x="7940954" y="4736975"/>
            <a:ext cx="105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Slide |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7" name="Google Shape;327;p17"/>
          <p:cNvSpPr txBox="1"/>
          <p:nvPr/>
        </p:nvSpPr>
        <p:spPr>
          <a:xfrm>
            <a:off x="8578875" y="2161200"/>
            <a:ext cx="51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(I)</a:t>
            </a:r>
            <a:endParaRPr/>
          </a:p>
        </p:txBody>
      </p:sp>
      <p:sp>
        <p:nvSpPr>
          <p:cNvPr id="328" name="Google Shape;328;p17"/>
          <p:cNvSpPr txBox="1"/>
          <p:nvPr/>
        </p:nvSpPr>
        <p:spPr>
          <a:xfrm>
            <a:off x="7080625" y="4522850"/>
            <a:ext cx="51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(J)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8"/>
          <p:cNvSpPr txBox="1"/>
          <p:nvPr>
            <p:ph type="title"/>
          </p:nvPr>
        </p:nvSpPr>
        <p:spPr>
          <a:xfrm>
            <a:off x="1303800" y="598575"/>
            <a:ext cx="6745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Conclusion</a:t>
            </a:r>
            <a:endParaRPr sz="4400"/>
          </a:p>
        </p:txBody>
      </p:sp>
      <p:sp>
        <p:nvSpPr>
          <p:cNvPr id="334" name="Google Shape;334;p18"/>
          <p:cNvSpPr txBox="1"/>
          <p:nvPr>
            <p:ph idx="1" type="body"/>
          </p:nvPr>
        </p:nvSpPr>
        <p:spPr>
          <a:xfrm>
            <a:off x="229175" y="1553550"/>
            <a:ext cx="8105100" cy="349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GB" sz="1400"/>
              <a:t>Is it possible to measure NH</a:t>
            </a:r>
            <a:r>
              <a:rPr b="1" baseline="-25000" lang="en-GB" sz="1400"/>
              <a:t>4</a:t>
            </a:r>
            <a:r>
              <a:rPr b="1" baseline="30000" lang="en-GB" sz="1400"/>
              <a:t>+</a:t>
            </a:r>
            <a:r>
              <a:rPr b="1" lang="en-GB" sz="1400"/>
              <a:t> this way?</a:t>
            </a:r>
            <a:r>
              <a:rPr lang="en-GB" sz="1400"/>
              <a:t> - Yes!</a:t>
            </a:r>
            <a:br>
              <a:rPr lang="en-GB" sz="1400"/>
            </a:b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GB" sz="1400"/>
              <a:t>Things achieved: </a:t>
            </a:r>
            <a:br>
              <a:rPr lang="en-GB" sz="1400"/>
            </a:br>
            <a:br>
              <a:rPr lang="en-GB" sz="1400"/>
            </a:br>
            <a:r>
              <a:rPr lang="en-GB" sz="1400"/>
              <a:t>Selection for best suited ammonia sensor for the Fertilizer</a:t>
            </a:r>
            <a:br>
              <a:rPr lang="en-GB" sz="1400"/>
            </a:br>
            <a:r>
              <a:rPr lang="en-GB" sz="1400"/>
              <a:t>Arduino &amp; Python codes work as intended</a:t>
            </a:r>
            <a:br>
              <a:rPr lang="en-GB" sz="1400"/>
            </a:br>
            <a:r>
              <a:rPr lang="en-GB" sz="1400"/>
              <a:t>Different conditions of the substance used</a:t>
            </a:r>
            <a:br>
              <a:rPr lang="en-GB" sz="1400"/>
            </a:br>
            <a:r>
              <a:rPr lang="en-GB" sz="1400"/>
              <a:t>Digestate used in the experiments</a:t>
            </a:r>
            <a:br>
              <a:rPr lang="en-GB" sz="1400"/>
            </a:br>
            <a:r>
              <a:rPr lang="en-GB" sz="1400"/>
              <a:t>Customer requirements fulfilled</a:t>
            </a:r>
            <a:br>
              <a:rPr lang="en-GB" sz="1400"/>
            </a:br>
            <a:r>
              <a:rPr lang="en-GB" sz="1400"/>
              <a:t>Calibrations work as intended</a:t>
            </a:r>
            <a:br>
              <a:rPr lang="en-GB" sz="1400"/>
            </a:br>
            <a:r>
              <a:rPr lang="en-GB" sz="1400"/>
              <a:t>Chemical equation observed</a:t>
            </a:r>
            <a:br>
              <a:rPr lang="en-GB" sz="1400"/>
            </a:br>
            <a:r>
              <a:rPr lang="en-GB" sz="1400"/>
              <a:t>DHF complete</a:t>
            </a:r>
            <a:br>
              <a:rPr lang="en-GB" sz="1400"/>
            </a:b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GB" sz="1400"/>
              <a:t>Suggestions for future progress</a:t>
            </a:r>
            <a:r>
              <a:rPr lang="en-GB" sz="1400"/>
              <a:t> - Do more runs</a:t>
            </a:r>
            <a:br>
              <a:rPr lang="en-GB" sz="1400"/>
            </a:br>
            <a:br>
              <a:rPr lang="en-GB" sz="1400"/>
            </a:br>
            <a:endParaRPr i="1" sz="1400"/>
          </a:p>
        </p:txBody>
      </p:sp>
      <p:pic>
        <p:nvPicPr>
          <p:cNvPr id="335" name="Google Shape;335;p18"/>
          <p:cNvPicPr preferRelativeResize="0"/>
          <p:nvPr/>
        </p:nvPicPr>
        <p:blipFill rotWithShape="1">
          <a:blip r:embed="rId3">
            <a:alphaModFix/>
          </a:blip>
          <a:srcRect b="31630" l="0" r="0" t="1836"/>
          <a:stretch/>
        </p:blipFill>
        <p:spPr>
          <a:xfrm>
            <a:off x="5573850" y="147600"/>
            <a:ext cx="3348350" cy="4589375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18"/>
          <p:cNvSpPr txBox="1"/>
          <p:nvPr>
            <p:ph idx="12" type="sldNum"/>
          </p:nvPr>
        </p:nvSpPr>
        <p:spPr>
          <a:xfrm>
            <a:off x="7927279" y="4736975"/>
            <a:ext cx="1072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Slide |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7" name="Google Shape;337;p18"/>
          <p:cNvSpPr txBox="1"/>
          <p:nvPr/>
        </p:nvSpPr>
        <p:spPr>
          <a:xfrm>
            <a:off x="5573850" y="4733675"/>
            <a:ext cx="51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(K)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9"/>
          <p:cNvSpPr txBox="1"/>
          <p:nvPr>
            <p:ph type="ctrTitle"/>
          </p:nvPr>
        </p:nvSpPr>
        <p:spPr>
          <a:xfrm>
            <a:off x="194200" y="118975"/>
            <a:ext cx="5834400" cy="307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0"/>
              <a:t>Thank You</a:t>
            </a:r>
            <a:endParaRPr sz="5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0"/>
              <a:t>For Your</a:t>
            </a:r>
            <a:br>
              <a:rPr lang="en-GB" sz="5500"/>
            </a:br>
            <a:r>
              <a:rPr lang="en-GB" sz="5500"/>
              <a:t>Attention!</a:t>
            </a:r>
            <a:endParaRPr sz="5500"/>
          </a:p>
        </p:txBody>
      </p:sp>
      <p:sp>
        <p:nvSpPr>
          <p:cNvPr id="343" name="Google Shape;343;p19"/>
          <p:cNvSpPr txBox="1"/>
          <p:nvPr>
            <p:ph idx="1" type="subTitle"/>
          </p:nvPr>
        </p:nvSpPr>
        <p:spPr>
          <a:xfrm>
            <a:off x="272925" y="2931500"/>
            <a:ext cx="59916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b="1" lang="en-GB" sz="1779"/>
              <a:t>Sources &amp; Appendices on following slides</a:t>
            </a:r>
            <a:endParaRPr b="1" sz="1779"/>
          </a:p>
        </p:txBody>
      </p:sp>
      <p:sp>
        <p:nvSpPr>
          <p:cNvPr id="344" name="Google Shape;344;p19"/>
          <p:cNvSpPr txBox="1"/>
          <p:nvPr>
            <p:ph idx="1" type="subTitle"/>
          </p:nvPr>
        </p:nvSpPr>
        <p:spPr>
          <a:xfrm>
            <a:off x="272925" y="4326050"/>
            <a:ext cx="4570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Defence of the Thesis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Written by Claudio Cavalieri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0"/>
          <p:cNvSpPr txBox="1"/>
          <p:nvPr>
            <p:ph type="title"/>
          </p:nvPr>
        </p:nvSpPr>
        <p:spPr>
          <a:xfrm>
            <a:off x="1303800" y="420750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Sources</a:t>
            </a:r>
            <a:endParaRPr sz="4400"/>
          </a:p>
        </p:txBody>
      </p:sp>
      <p:sp>
        <p:nvSpPr>
          <p:cNvPr id="350" name="Google Shape;350;p20"/>
          <p:cNvSpPr txBox="1"/>
          <p:nvPr>
            <p:ph idx="1" type="body"/>
          </p:nvPr>
        </p:nvSpPr>
        <p:spPr>
          <a:xfrm>
            <a:off x="159200" y="1251650"/>
            <a:ext cx="8691600" cy="38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sz="1000"/>
              <a:t>(A) - Article from The Guardian: </a:t>
            </a:r>
            <a:r>
              <a:rPr lang="en-GB" sz="1000" u="sng">
                <a:solidFill>
                  <a:schemeClr val="hlink"/>
                </a:solidFill>
                <a:hlinkClick r:id="rId3"/>
              </a:rPr>
              <a:t>https://www.theguardian.com/environment/2023/nov/16/nitrogen-wars-the-dutch-farmers-revolt-that-turned-a-nation-upside-down</a:t>
            </a:r>
            <a:r>
              <a:rPr lang="en-GB" sz="1000"/>
              <a:t> 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sz="1000"/>
              <a:t>(B) - Image from: </a:t>
            </a:r>
            <a:r>
              <a:rPr lang="en-GB" sz="1000">
                <a:solidFill>
                  <a:srgbClr val="000000"/>
                </a:solidFill>
              </a:rPr>
              <a:t>Yizhang W., Yuanfang M., Zhaofeng K., Qionghui L. (January 14th, 2019), “Application of an ammonium ion-selective electrode for the real-time measurement of ammonia nitrogen based on pH and temperature compensation”, Hunan, China, ScienceDirect / Elsevier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en-GB" sz="1000">
                <a:solidFill>
                  <a:srgbClr val="000000"/>
                </a:solidFill>
              </a:rPr>
              <a:t>(C) - Image from Digital store: </a:t>
            </a:r>
            <a:r>
              <a:rPr lang="en-GB" sz="1000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https://www.amazon.nl/-/en/dp/B08SW89XKQ/ref=sr_1_6?crid=3C2Q78O3SHM7V&amp;keywords= pH-sensor&amp;qid=1668438507&amp;sprefix=ph%2Caps%2C1588&amp;sr=8-6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en-GB" sz="1000">
                <a:solidFill>
                  <a:srgbClr val="000000"/>
                </a:solidFill>
              </a:rPr>
              <a:t> (D) - Image from Digital store: </a:t>
            </a:r>
            <a:r>
              <a:rPr lang="en-GB" sz="1000" u="sng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https://www.reichelt.nl/nl/nl/ontwikkelaarsborden-thermostaat-12-v-digitaal-w1209 -debo-xh-w1209-t-p223621.html?PROVID=2809&amp;gclid=CjwKCAjwzY2bBhB6EiwAPpUpZp3CU3YLLgFrWng0OhJa25dJsxh3XTuXKbxxPyQct6kZkDO7Osgy2xoCcZIQAvD_BwE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en-GB" sz="1000">
                <a:solidFill>
                  <a:srgbClr val="000000"/>
                </a:solidFill>
              </a:rPr>
              <a:t>(E) - Image from Digital store: </a:t>
            </a:r>
            <a:r>
              <a:rPr lang="en-GB" sz="1000" u="sng">
                <a:solidFill>
                  <a:srgbClr val="1155CC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https://www.dfrobot.com/product-2513.html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en-GB" sz="1000">
                <a:solidFill>
                  <a:srgbClr val="000000"/>
                </a:solidFill>
              </a:rPr>
              <a:t>(F) - Image from Digital store: </a:t>
            </a:r>
            <a:r>
              <a:rPr lang="en-GB" sz="1000" u="sng">
                <a:solidFill>
                  <a:srgbClr val="1155CC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https://www.amazon.de/-/en/A000066-Arduino-Accessory-Parent/dp/B008GRTSV6/ref=sr _1_3?keywords=arduino+uno&amp;qid=1664530963&amp;qu=eyJxc2MiOiI0LjQ1IiwicXNhIjoiMy40NyIsInFzcCI6IjMuMjQifQ%3D%3D&amp;sr=8-3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en-GB" sz="1000">
                <a:solidFill>
                  <a:srgbClr val="000000"/>
                </a:solidFill>
              </a:rPr>
              <a:t>(G) - Image from the thesis, “</a:t>
            </a:r>
            <a:r>
              <a:rPr i="1" lang="en-GB" sz="1000">
                <a:solidFill>
                  <a:srgbClr val="000000"/>
                </a:solidFill>
              </a:rPr>
              <a:t>Photo of the system while running”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en-GB" sz="1000">
                <a:solidFill>
                  <a:srgbClr val="000000"/>
                </a:solidFill>
              </a:rPr>
              <a:t>(H) - Image from the thesis, “</a:t>
            </a:r>
            <a:r>
              <a:rPr i="1" lang="en-GB" sz="1000">
                <a:solidFill>
                  <a:srgbClr val="000000"/>
                </a:solidFill>
              </a:rPr>
              <a:t>Python printed results</a:t>
            </a:r>
            <a:r>
              <a:rPr lang="en-GB" sz="1000">
                <a:solidFill>
                  <a:srgbClr val="000000"/>
                </a:solidFill>
              </a:rPr>
              <a:t>”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en-GB" sz="1000">
                <a:solidFill>
                  <a:srgbClr val="000000"/>
                </a:solidFill>
              </a:rPr>
              <a:t>(I) - Equation derived from results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en-GB" sz="1000">
                <a:solidFill>
                  <a:srgbClr val="000000"/>
                </a:solidFill>
              </a:rPr>
              <a:t>(J) - All graphs from the Validation part of the thesis</a:t>
            </a:r>
            <a:endParaRPr sz="1000">
              <a:solidFill>
                <a:srgbClr val="000000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Char char="●"/>
            </a:pPr>
            <a:r>
              <a:rPr lang="en-GB" sz="1000">
                <a:solidFill>
                  <a:srgbClr val="000000"/>
                </a:solidFill>
              </a:rPr>
              <a:t>(K) - Cover Image of the thesis</a:t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351" name="Google Shape;351;p20"/>
          <p:cNvSpPr txBox="1"/>
          <p:nvPr>
            <p:ph idx="12" type="sldNum"/>
          </p:nvPr>
        </p:nvSpPr>
        <p:spPr>
          <a:xfrm>
            <a:off x="6962886" y="4736975"/>
            <a:ext cx="2037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Slide |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1"/>
          <p:cNvSpPr txBox="1"/>
          <p:nvPr>
            <p:ph type="title"/>
          </p:nvPr>
        </p:nvSpPr>
        <p:spPr>
          <a:xfrm>
            <a:off x="1290125" y="112950"/>
            <a:ext cx="7300500" cy="13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Appendix: How do the</a:t>
            </a:r>
            <a:br>
              <a:rPr lang="en-GB" sz="4400"/>
            </a:br>
            <a:r>
              <a:rPr lang="en-GB" sz="4400"/>
              <a:t>sensors work </a:t>
            </a:r>
            <a:endParaRPr sz="4400"/>
          </a:p>
        </p:txBody>
      </p:sp>
      <p:sp>
        <p:nvSpPr>
          <p:cNvPr id="357" name="Google Shape;357;p21"/>
          <p:cNvSpPr txBox="1"/>
          <p:nvPr>
            <p:ph idx="1" type="body"/>
          </p:nvPr>
        </p:nvSpPr>
        <p:spPr>
          <a:xfrm>
            <a:off x="236025" y="1415850"/>
            <a:ext cx="8907900" cy="21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GB" sz="1400"/>
              <a:t>Temperature</a:t>
            </a:r>
            <a:r>
              <a:rPr lang="en-GB" sz="1400"/>
              <a:t> - measures the amount of heat present by detecting changes in electrical resistance 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GB" sz="1400"/>
              <a:t>pH</a:t>
            </a:r>
            <a:r>
              <a:rPr lang="en-GB" sz="1400"/>
              <a:t> - measures the concentration of H ions in a solution by detecting changes in electrical potential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GB" sz="1400"/>
              <a:t>Ammonia</a:t>
            </a:r>
            <a:r>
              <a:rPr lang="en-GB" sz="1400"/>
              <a:t> - measures the concentration of ammonia gas in the air by using a small sensing element that changes its electrical resistance in response to the presence of ammonia</a:t>
            </a:r>
            <a:br>
              <a:rPr lang="en-GB" sz="1400"/>
            </a:br>
            <a:br>
              <a:rPr lang="en-GB" sz="1400"/>
            </a:br>
            <a:endParaRPr i="1" sz="1400"/>
          </a:p>
        </p:txBody>
      </p:sp>
      <p:sp>
        <p:nvSpPr>
          <p:cNvPr id="358" name="Google Shape;358;p21"/>
          <p:cNvSpPr txBox="1"/>
          <p:nvPr>
            <p:ph idx="12" type="sldNum"/>
          </p:nvPr>
        </p:nvSpPr>
        <p:spPr>
          <a:xfrm>
            <a:off x="7927279" y="4736975"/>
            <a:ext cx="1072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Slide |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59" name="Google Shape;35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100" y="2763250"/>
            <a:ext cx="4055250" cy="2263951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1"/>
          <p:cNvSpPr txBox="1"/>
          <p:nvPr/>
        </p:nvSpPr>
        <p:spPr>
          <a:xfrm>
            <a:off x="4116800" y="4733675"/>
            <a:ext cx="51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(A)</a:t>
            </a:r>
            <a:endParaRPr/>
          </a:p>
        </p:txBody>
      </p:sp>
      <p:pic>
        <p:nvPicPr>
          <p:cNvPr id="361" name="Google Shape;36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1875" y="2763250"/>
            <a:ext cx="3113440" cy="226395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21"/>
          <p:cNvSpPr txBox="1"/>
          <p:nvPr/>
        </p:nvSpPr>
        <p:spPr>
          <a:xfrm>
            <a:off x="7982000" y="4695400"/>
            <a:ext cx="51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(B)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