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3"/>
  </p:notesMasterIdLst>
  <p:sldIdLst>
    <p:sldId id="256" r:id="rId2"/>
    <p:sldId id="258" r:id="rId3"/>
    <p:sldId id="268" r:id="rId4"/>
    <p:sldId id="259" r:id="rId5"/>
    <p:sldId id="260" r:id="rId6"/>
    <p:sldId id="262" r:id="rId7"/>
    <p:sldId id="264" r:id="rId8"/>
    <p:sldId id="263" r:id="rId9"/>
    <p:sldId id="269" r:id="rId10"/>
    <p:sldId id="271" r:id="rId11"/>
    <p:sldId id="2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3B10"/>
    <a:srgbClr val="F47220"/>
    <a:srgbClr val="5D1D2E"/>
    <a:srgbClr val="951233"/>
    <a:srgbClr val="C15937"/>
    <a:srgbClr val="FF4C16"/>
    <a:srgbClr val="002C3E"/>
    <a:srgbClr val="004A5D"/>
    <a:srgbClr val="9979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293" autoAdjust="0"/>
  </p:normalViewPr>
  <p:slideViewPr>
    <p:cSldViewPr snapToGrid="0">
      <p:cViewPr varScale="1">
        <p:scale>
          <a:sx n="43" d="100"/>
          <a:sy n="43" d="100"/>
        </p:scale>
        <p:origin x="4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USUARIO\OneDrive\Documentos\Laura's%20Files\MSc%20Governance%20of%20Sustainability\Thesis\Data%20Collection\Documents%20for%20analysi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USUARIO\OneDrive\Documentos\Laura's%20Files\MSc%20Governance%20of%20Sustainability\Thesis\Data%20Collection\Documents%20for%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0" i="0" u="none" strike="noStrike" kern="1200" spc="0" baseline="0">
                <a:solidFill>
                  <a:schemeClr val="tx1"/>
                </a:solidFill>
                <a:latin typeface="Candara" panose="020E0502030303020204" pitchFamily="34" charset="0"/>
                <a:ea typeface="+mn-ea"/>
                <a:cs typeface="Times New Roman" panose="02020603050405020304" pitchFamily="18" charset="0"/>
              </a:defRPr>
            </a:pPr>
            <a:r>
              <a:rPr lang="en-GB" b="1" i="1" dirty="0">
                <a:solidFill>
                  <a:schemeClr val="tx1"/>
                </a:solidFill>
              </a:rPr>
              <a:t>SUDDEN CLIMATE HAZARDS</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Candara" panose="020E0502030303020204" pitchFamily="34" charset="0"/>
              <a:ea typeface="+mn-ea"/>
              <a:cs typeface="Times New Roman" panose="02020603050405020304" pitchFamily="18" charset="0"/>
            </a:defRPr>
          </a:pPr>
          <a:endParaRPr lang="en-US"/>
        </a:p>
      </c:txPr>
    </c:title>
    <c:autoTitleDeleted val="0"/>
    <c:plotArea>
      <c:layout/>
      <c:barChart>
        <c:barDir val="bar"/>
        <c:grouping val="clustered"/>
        <c:varyColors val="0"/>
        <c:ser>
          <c:idx val="0"/>
          <c:order val="0"/>
          <c:spPr>
            <a:solidFill>
              <a:srgbClr val="F47220"/>
            </a:solidFill>
            <a:ln>
              <a:noFill/>
            </a:ln>
            <a:effectLst/>
          </c:spPr>
          <c:invertIfNegative val="0"/>
          <c:cat>
            <c:strRef>
              <c:f>CH!$B$5:$B$12</c:f>
              <c:strCache>
                <c:ptCount val="8"/>
                <c:pt idx="0">
                  <c:v>Non-specified</c:v>
                </c:pt>
                <c:pt idx="1">
                  <c:v>Flooding</c:v>
                </c:pt>
                <c:pt idx="2">
                  <c:v>Storms</c:v>
                </c:pt>
                <c:pt idx="3">
                  <c:v>Extreme temperature</c:v>
                </c:pt>
                <c:pt idx="4">
                  <c:v>Earthquake</c:v>
                </c:pt>
                <c:pt idx="5">
                  <c:v>Extreme rainfall/precipitation</c:v>
                </c:pt>
                <c:pt idx="6">
                  <c:v>Landslide</c:v>
                </c:pt>
                <c:pt idx="7">
                  <c:v>Tsunami</c:v>
                </c:pt>
              </c:strCache>
            </c:strRef>
          </c:cat>
          <c:val>
            <c:numRef>
              <c:f>CH!$C$5:$C$12</c:f>
              <c:numCache>
                <c:formatCode>General</c:formatCode>
                <c:ptCount val="8"/>
                <c:pt idx="0">
                  <c:v>29</c:v>
                </c:pt>
                <c:pt idx="1">
                  <c:v>25</c:v>
                </c:pt>
                <c:pt idx="2">
                  <c:v>20</c:v>
                </c:pt>
                <c:pt idx="3">
                  <c:v>15</c:v>
                </c:pt>
                <c:pt idx="4">
                  <c:v>6</c:v>
                </c:pt>
                <c:pt idx="5">
                  <c:v>3</c:v>
                </c:pt>
                <c:pt idx="6">
                  <c:v>2</c:v>
                </c:pt>
                <c:pt idx="7">
                  <c:v>1</c:v>
                </c:pt>
              </c:numCache>
            </c:numRef>
          </c:val>
          <c:extLst>
            <c:ext xmlns:c16="http://schemas.microsoft.com/office/drawing/2014/chart" uri="{C3380CC4-5D6E-409C-BE32-E72D297353CC}">
              <c16:uniqueId val="{00000000-0D17-49AC-82B3-ACD75433006B}"/>
            </c:ext>
          </c:extLst>
        </c:ser>
        <c:dLbls>
          <c:showLegendKey val="0"/>
          <c:showVal val="0"/>
          <c:showCatName val="0"/>
          <c:showSerName val="0"/>
          <c:showPercent val="0"/>
          <c:showBubbleSize val="0"/>
        </c:dLbls>
        <c:gapWidth val="182"/>
        <c:axId val="900313087"/>
        <c:axId val="900317407"/>
      </c:barChart>
      <c:catAx>
        <c:axId val="90031308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Candara" panose="020E0502030303020204" pitchFamily="34" charset="0"/>
                <a:ea typeface="+mn-ea"/>
                <a:cs typeface="Times New Roman" panose="02020603050405020304" pitchFamily="18" charset="0"/>
              </a:defRPr>
            </a:pPr>
            <a:endParaRPr lang="en-US"/>
          </a:p>
        </c:txPr>
        <c:crossAx val="900317407"/>
        <c:crosses val="autoZero"/>
        <c:auto val="1"/>
        <c:lblAlgn val="ctr"/>
        <c:lblOffset val="100"/>
        <c:noMultiLvlLbl val="0"/>
      </c:catAx>
      <c:valAx>
        <c:axId val="90031740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lgn="r">
                  <a:defRPr sz="1200" b="0" i="0" u="none" strike="noStrike" kern="1200" baseline="0">
                    <a:solidFill>
                      <a:schemeClr val="accent2">
                        <a:lumMod val="50000"/>
                      </a:schemeClr>
                    </a:solidFill>
                    <a:latin typeface="Candara" panose="020E0502030303020204" pitchFamily="34" charset="0"/>
                    <a:ea typeface="+mn-ea"/>
                    <a:cs typeface="Times New Roman" panose="02020603050405020304" pitchFamily="18" charset="0"/>
                  </a:defRPr>
                </a:pPr>
                <a:r>
                  <a:rPr lang="en-GB"/>
                  <a:t>Frequencies</a:t>
                </a:r>
              </a:p>
            </c:rich>
          </c:tx>
          <c:layout>
            <c:manualLayout>
              <c:xMode val="edge"/>
              <c:yMode val="edge"/>
              <c:x val="0.86358145657324747"/>
              <c:y val="0.88127296587926507"/>
            </c:manualLayout>
          </c:layout>
          <c:overlay val="0"/>
          <c:spPr>
            <a:noFill/>
            <a:ln>
              <a:noFill/>
            </a:ln>
            <a:effectLst/>
          </c:spPr>
          <c:txPr>
            <a:bodyPr rot="0" spcFirstLastPara="1" vertOverflow="ellipsis" vert="horz" wrap="square" anchor="ctr" anchorCtr="1"/>
            <a:lstStyle/>
            <a:p>
              <a:pPr algn="r">
                <a:defRPr sz="1200" b="0" i="0" u="none" strike="noStrike" kern="1200" baseline="0">
                  <a:solidFill>
                    <a:schemeClr val="accent2">
                      <a:lumMod val="50000"/>
                    </a:schemeClr>
                  </a:solidFill>
                  <a:latin typeface="Candara" panose="020E0502030303020204" pitchFamily="34"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accent2">
                    <a:lumMod val="50000"/>
                  </a:schemeClr>
                </a:solidFill>
                <a:latin typeface="Candara" panose="020E0502030303020204" pitchFamily="34" charset="0"/>
                <a:ea typeface="+mn-ea"/>
                <a:cs typeface="Times New Roman" panose="02020603050405020304" pitchFamily="18" charset="0"/>
              </a:defRPr>
            </a:pPr>
            <a:endParaRPr lang="en-US"/>
          </a:p>
        </c:txPr>
        <c:crossAx val="9003130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a:noFill/>
    </a:ln>
    <a:effectLst/>
  </c:spPr>
  <c:txPr>
    <a:bodyPr/>
    <a:lstStyle/>
    <a:p>
      <a:pPr>
        <a:defRPr sz="1200">
          <a:solidFill>
            <a:schemeClr val="accent2">
              <a:lumMod val="50000"/>
            </a:schemeClr>
          </a:solidFill>
          <a:latin typeface="Candara" panose="020E0502030303020204" pitchFamily="34" charset="0"/>
          <a:cs typeface="Times New Roman" panose="02020603050405020304" pitchFamily="18"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0" i="0" u="none" strike="noStrike" kern="1200" spc="0" baseline="0">
                <a:solidFill>
                  <a:schemeClr val="tx1"/>
                </a:solidFill>
                <a:latin typeface="Candara" panose="020E0502030303020204" pitchFamily="34" charset="0"/>
                <a:ea typeface="+mn-ea"/>
                <a:cs typeface="Times New Roman" panose="02020603050405020304" pitchFamily="18" charset="0"/>
              </a:defRPr>
            </a:pPr>
            <a:r>
              <a:rPr lang="en-GB" b="1" i="1" dirty="0">
                <a:solidFill>
                  <a:schemeClr val="tx1"/>
                </a:solidFill>
              </a:rPr>
              <a:t>SLOW-ONSET CLIMATE HAZARDS</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Candara" panose="020E0502030303020204" pitchFamily="34" charset="0"/>
              <a:ea typeface="+mn-ea"/>
              <a:cs typeface="Times New Roman" panose="02020603050405020304" pitchFamily="18" charset="0"/>
            </a:defRPr>
          </a:pPr>
          <a:endParaRPr lang="en-US"/>
        </a:p>
      </c:txPr>
    </c:title>
    <c:autoTitleDeleted val="0"/>
    <c:plotArea>
      <c:layout/>
      <c:barChart>
        <c:barDir val="bar"/>
        <c:grouping val="clustered"/>
        <c:varyColors val="0"/>
        <c:ser>
          <c:idx val="0"/>
          <c:order val="0"/>
          <c:spPr>
            <a:solidFill>
              <a:srgbClr val="F47220"/>
            </a:solidFill>
            <a:ln>
              <a:noFill/>
            </a:ln>
            <a:effectLst/>
          </c:spPr>
          <c:invertIfNegative val="0"/>
          <c:cat>
            <c:strRef>
              <c:f>CH!$B$36:$B$44</c:f>
              <c:strCache>
                <c:ptCount val="9"/>
                <c:pt idx="0">
                  <c:v>Prolonged drought</c:v>
                </c:pt>
                <c:pt idx="1">
                  <c:v>Non-specified</c:v>
                </c:pt>
                <c:pt idx="2">
                  <c:v>Sea level rise</c:v>
                </c:pt>
                <c:pt idx="3">
                  <c:v>Desertification</c:v>
                </c:pt>
                <c:pt idx="4">
                  <c:v>Coastal erosion</c:v>
                </c:pt>
                <c:pt idx="5">
                  <c:v>Increasing temperatures</c:v>
                </c:pt>
                <c:pt idx="6">
                  <c:v>Permafrost thawing</c:v>
                </c:pt>
                <c:pt idx="7">
                  <c:v>Salinisation</c:v>
                </c:pt>
                <c:pt idx="8">
                  <c:v>Land and forest degradation</c:v>
                </c:pt>
              </c:strCache>
            </c:strRef>
          </c:cat>
          <c:val>
            <c:numRef>
              <c:f>CH!$C$36:$C$44</c:f>
              <c:numCache>
                <c:formatCode>General</c:formatCode>
                <c:ptCount val="9"/>
                <c:pt idx="0">
                  <c:v>29</c:v>
                </c:pt>
                <c:pt idx="1">
                  <c:v>15</c:v>
                </c:pt>
                <c:pt idx="2">
                  <c:v>13</c:v>
                </c:pt>
                <c:pt idx="3">
                  <c:v>9</c:v>
                </c:pt>
                <c:pt idx="4">
                  <c:v>4</c:v>
                </c:pt>
                <c:pt idx="5">
                  <c:v>3</c:v>
                </c:pt>
                <c:pt idx="6">
                  <c:v>1</c:v>
                </c:pt>
                <c:pt idx="7">
                  <c:v>1</c:v>
                </c:pt>
                <c:pt idx="8">
                  <c:v>1</c:v>
                </c:pt>
              </c:numCache>
            </c:numRef>
          </c:val>
          <c:extLst>
            <c:ext xmlns:c16="http://schemas.microsoft.com/office/drawing/2014/chart" uri="{C3380CC4-5D6E-409C-BE32-E72D297353CC}">
              <c16:uniqueId val="{00000000-0616-4B26-A979-16672730AC7D}"/>
            </c:ext>
          </c:extLst>
        </c:ser>
        <c:dLbls>
          <c:showLegendKey val="0"/>
          <c:showVal val="0"/>
          <c:showCatName val="0"/>
          <c:showSerName val="0"/>
          <c:showPercent val="0"/>
          <c:showBubbleSize val="0"/>
        </c:dLbls>
        <c:gapWidth val="182"/>
        <c:axId val="1339542943"/>
        <c:axId val="1339542463"/>
      </c:barChart>
      <c:catAx>
        <c:axId val="13395429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Candara" panose="020E0502030303020204" pitchFamily="34" charset="0"/>
                <a:ea typeface="+mn-ea"/>
                <a:cs typeface="Times New Roman" panose="02020603050405020304" pitchFamily="18" charset="0"/>
              </a:defRPr>
            </a:pPr>
            <a:endParaRPr lang="en-US"/>
          </a:p>
        </c:txPr>
        <c:crossAx val="1339542463"/>
        <c:crosses val="autoZero"/>
        <c:auto val="1"/>
        <c:lblAlgn val="ctr"/>
        <c:lblOffset val="100"/>
        <c:noMultiLvlLbl val="0"/>
      </c:catAx>
      <c:valAx>
        <c:axId val="1339542463"/>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lgn="l">
                  <a:defRPr sz="1200" b="0" i="0" u="none" strike="noStrike" kern="1200" baseline="0">
                    <a:solidFill>
                      <a:schemeClr val="accent2">
                        <a:lumMod val="50000"/>
                      </a:schemeClr>
                    </a:solidFill>
                    <a:latin typeface="Candara" panose="020E0502030303020204" pitchFamily="34" charset="0"/>
                    <a:ea typeface="+mn-ea"/>
                    <a:cs typeface="Times New Roman" panose="02020603050405020304" pitchFamily="18" charset="0"/>
                  </a:defRPr>
                </a:pPr>
                <a:r>
                  <a:rPr lang="en-US"/>
                  <a:t>Frequencies</a:t>
                </a:r>
              </a:p>
            </c:rich>
          </c:tx>
          <c:layout>
            <c:manualLayout>
              <c:xMode val="edge"/>
              <c:yMode val="edge"/>
              <c:x val="0.86255062071612965"/>
              <c:y val="0.89444444444444449"/>
            </c:manualLayout>
          </c:layout>
          <c:overlay val="0"/>
          <c:spPr>
            <a:noFill/>
            <a:ln>
              <a:noFill/>
            </a:ln>
            <a:effectLst/>
          </c:spPr>
          <c:txPr>
            <a:bodyPr rot="0" spcFirstLastPara="1" vertOverflow="ellipsis" vert="horz" wrap="square" anchor="ctr" anchorCtr="1"/>
            <a:lstStyle/>
            <a:p>
              <a:pPr algn="l">
                <a:defRPr sz="1200" b="0" i="0" u="none" strike="noStrike" kern="1200" baseline="0">
                  <a:solidFill>
                    <a:schemeClr val="accent2">
                      <a:lumMod val="50000"/>
                    </a:schemeClr>
                  </a:solidFill>
                  <a:latin typeface="Candara" panose="020E0502030303020204" pitchFamily="34"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accent2">
                    <a:lumMod val="50000"/>
                  </a:schemeClr>
                </a:solidFill>
                <a:latin typeface="Candara" panose="020E0502030303020204" pitchFamily="34" charset="0"/>
                <a:ea typeface="+mn-ea"/>
                <a:cs typeface="Times New Roman" panose="02020603050405020304" pitchFamily="18" charset="0"/>
              </a:defRPr>
            </a:pPr>
            <a:endParaRPr lang="en-US"/>
          </a:p>
        </c:txPr>
        <c:crossAx val="1339542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a:noFill/>
    </a:ln>
    <a:effectLst/>
  </c:spPr>
  <c:txPr>
    <a:bodyPr/>
    <a:lstStyle/>
    <a:p>
      <a:pPr>
        <a:defRPr sz="1200">
          <a:solidFill>
            <a:schemeClr val="accent2">
              <a:lumMod val="50000"/>
            </a:schemeClr>
          </a:solidFill>
          <a:latin typeface="Candara" panose="020E0502030303020204" pitchFamily="34" charset="0"/>
          <a:cs typeface="Times New Roman" panose="02020603050405020304" pitchFamily="18"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9042A8-1A3A-4E7B-96B2-5B554659F1B0}" type="datetimeFigureOut">
              <a:rPr lang="en-US" smtClean="0"/>
              <a:t>5/16/2024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86039-D148-40D6-9D26-F6CCEADC5967}" type="slidenum">
              <a:rPr lang="en-US" smtClean="0"/>
              <a:t>‹#›</a:t>
            </a:fld>
            <a:endParaRPr lang="en-US"/>
          </a:p>
        </p:txBody>
      </p:sp>
    </p:spTree>
    <p:extLst>
      <p:ext uri="{BB962C8B-B14F-4D97-AF65-F5344CB8AC3E}">
        <p14:creationId xmlns:p14="http://schemas.microsoft.com/office/powerpoint/2010/main" val="3601877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2B86039-D148-40D6-9D26-F6CCEADC5967}" type="slidenum">
              <a:rPr lang="en-US" smtClean="0"/>
              <a:t>1</a:t>
            </a:fld>
            <a:endParaRPr lang="en-US"/>
          </a:p>
        </p:txBody>
      </p:sp>
    </p:spTree>
    <p:extLst>
      <p:ext uri="{BB962C8B-B14F-4D97-AF65-F5344CB8AC3E}">
        <p14:creationId xmlns:p14="http://schemas.microsoft.com/office/powerpoint/2010/main" val="1113857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spcAft>
                <a:spcPts val="1400"/>
              </a:spcAft>
            </a:pP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2B86039-D148-40D6-9D26-F6CCEADC5967}" type="slidenum">
              <a:rPr lang="en-US" smtClean="0"/>
              <a:t>2</a:t>
            </a:fld>
            <a:endParaRPr lang="en-US"/>
          </a:p>
        </p:txBody>
      </p:sp>
    </p:spTree>
    <p:extLst>
      <p:ext uri="{BB962C8B-B14F-4D97-AF65-F5344CB8AC3E}">
        <p14:creationId xmlns:p14="http://schemas.microsoft.com/office/powerpoint/2010/main" val="2331761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2B86039-D148-40D6-9D26-F6CCEADC5967}" type="slidenum">
              <a:rPr lang="en-US" smtClean="0"/>
              <a:t>3</a:t>
            </a:fld>
            <a:endParaRPr lang="en-US"/>
          </a:p>
        </p:txBody>
      </p:sp>
    </p:spTree>
    <p:extLst>
      <p:ext uri="{BB962C8B-B14F-4D97-AF65-F5344CB8AC3E}">
        <p14:creationId xmlns:p14="http://schemas.microsoft.com/office/powerpoint/2010/main" val="2702726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B86039-D148-40D6-9D26-F6CCEADC5967}" type="slidenum">
              <a:rPr lang="en-US" smtClean="0"/>
              <a:t>4</a:t>
            </a:fld>
            <a:endParaRPr lang="en-US"/>
          </a:p>
        </p:txBody>
      </p:sp>
    </p:spTree>
    <p:extLst>
      <p:ext uri="{BB962C8B-B14F-4D97-AF65-F5344CB8AC3E}">
        <p14:creationId xmlns:p14="http://schemas.microsoft.com/office/powerpoint/2010/main" val="2193483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B86039-D148-40D6-9D26-F6CCEADC5967}" type="slidenum">
              <a:rPr lang="en-US" smtClean="0"/>
              <a:t>5</a:t>
            </a:fld>
            <a:endParaRPr lang="en-US"/>
          </a:p>
        </p:txBody>
      </p:sp>
    </p:spTree>
    <p:extLst>
      <p:ext uri="{BB962C8B-B14F-4D97-AF65-F5344CB8AC3E}">
        <p14:creationId xmlns:p14="http://schemas.microsoft.com/office/powerpoint/2010/main" val="2977833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B86039-D148-40D6-9D26-F6CCEADC5967}" type="slidenum">
              <a:rPr lang="en-US" smtClean="0"/>
              <a:t>6</a:t>
            </a:fld>
            <a:endParaRPr lang="en-US"/>
          </a:p>
        </p:txBody>
      </p:sp>
    </p:spTree>
    <p:extLst>
      <p:ext uri="{BB962C8B-B14F-4D97-AF65-F5344CB8AC3E}">
        <p14:creationId xmlns:p14="http://schemas.microsoft.com/office/powerpoint/2010/main" val="626589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B86039-D148-40D6-9D26-F6CCEADC5967}" type="slidenum">
              <a:rPr lang="en-US" smtClean="0"/>
              <a:t>7</a:t>
            </a:fld>
            <a:endParaRPr lang="en-US"/>
          </a:p>
        </p:txBody>
      </p:sp>
    </p:spTree>
    <p:extLst>
      <p:ext uri="{BB962C8B-B14F-4D97-AF65-F5344CB8AC3E}">
        <p14:creationId xmlns:p14="http://schemas.microsoft.com/office/powerpoint/2010/main" val="362857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B86039-D148-40D6-9D26-F6CCEADC5967}" type="slidenum">
              <a:rPr lang="en-US" smtClean="0"/>
              <a:t>8</a:t>
            </a:fld>
            <a:endParaRPr lang="en-US"/>
          </a:p>
        </p:txBody>
      </p:sp>
    </p:spTree>
    <p:extLst>
      <p:ext uri="{BB962C8B-B14F-4D97-AF65-F5344CB8AC3E}">
        <p14:creationId xmlns:p14="http://schemas.microsoft.com/office/powerpoint/2010/main" val="2261579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B86039-D148-40D6-9D26-F6CCEADC5967}" type="slidenum">
              <a:rPr lang="en-US" smtClean="0"/>
              <a:t>9</a:t>
            </a:fld>
            <a:endParaRPr lang="en-US"/>
          </a:p>
        </p:txBody>
      </p:sp>
    </p:spTree>
    <p:extLst>
      <p:ext uri="{BB962C8B-B14F-4D97-AF65-F5344CB8AC3E}">
        <p14:creationId xmlns:p14="http://schemas.microsoft.com/office/powerpoint/2010/main" val="2004625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2A5C2-B9AE-46F2-0541-9A8C199714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50CC88-DED2-0C3F-901F-BD29E73B3D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909DB-060F-0226-37C1-B03F7E07EA78}"/>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5" name="Footer Placeholder 4">
            <a:extLst>
              <a:ext uri="{FF2B5EF4-FFF2-40B4-BE49-F238E27FC236}">
                <a16:creationId xmlns:a16="http://schemas.microsoft.com/office/drawing/2014/main" id="{AE63D204-0DD0-4C23-7869-F5601D4272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2FEA9-0916-58A5-3B4A-7E2CB81384A9}"/>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4267605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D1501-A43C-73D8-6375-1552171133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CEFD10-B044-A2EA-467F-CF15343C71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E5EDD-A4B1-9D83-8A3D-3CA7E267668B}"/>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5" name="Footer Placeholder 4">
            <a:extLst>
              <a:ext uri="{FF2B5EF4-FFF2-40B4-BE49-F238E27FC236}">
                <a16:creationId xmlns:a16="http://schemas.microsoft.com/office/drawing/2014/main" id="{B613CB7B-65E2-F60A-E75D-8942DBC38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BB958-6455-481C-D701-0979BA486D2F}"/>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120451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E7904A-C628-FA8B-2BD8-92842DD6B4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511EC5-1DFE-97DB-A4CC-E1E450B878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363449-47AB-3B5A-23AD-990CBCB7A5D1}"/>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5" name="Footer Placeholder 4">
            <a:extLst>
              <a:ext uri="{FF2B5EF4-FFF2-40B4-BE49-F238E27FC236}">
                <a16:creationId xmlns:a16="http://schemas.microsoft.com/office/drawing/2014/main" id="{8E484236-7FC1-9007-79DB-915DB07278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54B204-6605-5DFF-9F65-2FCE4C8F2740}"/>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1791866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FF382-8F18-1D2D-3239-2B069675B3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177BF1-E543-934B-882D-749FDBBE10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10BA26-BE3B-18A3-DCD3-2535B6DCC40C}"/>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5" name="Footer Placeholder 4">
            <a:extLst>
              <a:ext uri="{FF2B5EF4-FFF2-40B4-BE49-F238E27FC236}">
                <a16:creationId xmlns:a16="http://schemas.microsoft.com/office/drawing/2014/main" id="{E678C90A-BAE2-DC1A-2BE9-CC7B845C5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1AF848-F600-8374-D167-7A07469AAB1D}"/>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174913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94DE8-DFB1-51A9-79B2-993187F764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74F49A-6DBA-43CF-1830-9AB753D36A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E5A3E6-776E-FBFF-947C-74EC8D061383}"/>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5" name="Footer Placeholder 4">
            <a:extLst>
              <a:ext uri="{FF2B5EF4-FFF2-40B4-BE49-F238E27FC236}">
                <a16:creationId xmlns:a16="http://schemas.microsoft.com/office/drawing/2014/main" id="{6ABE1946-2E5B-86FF-41CE-86F0B5D841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0779A2-A50D-16A7-24F4-66C7B784E1DC}"/>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297368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5AFAA-F03B-C4BC-B924-8EE7D73255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9A9C75-AF4D-2D3D-3F68-F6087280E4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641D3A-D6D1-201D-661E-BF138D0C56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D2A9D6-6B3C-9882-3227-DB48714235BE}"/>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6" name="Footer Placeholder 5">
            <a:extLst>
              <a:ext uri="{FF2B5EF4-FFF2-40B4-BE49-F238E27FC236}">
                <a16:creationId xmlns:a16="http://schemas.microsoft.com/office/drawing/2014/main" id="{0FC0AE8F-81EA-17C9-7C5B-C6256EFE49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0BB3E3-C79B-E4EB-0D53-16795A8D6C0F}"/>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3150971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AD452-FADE-C565-7839-1A6B8EA4E0E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ACDC38-F783-D3E5-2E26-F6698AD2CB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4208E1-C9BC-1085-91A6-1C34B49432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00B819-B688-C483-A63F-B83E607199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F9B269-820C-B5AB-1549-C23F9D4854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1D079C-4CA1-5D2C-990E-B335A559938A}"/>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8" name="Footer Placeholder 7">
            <a:extLst>
              <a:ext uri="{FF2B5EF4-FFF2-40B4-BE49-F238E27FC236}">
                <a16:creationId xmlns:a16="http://schemas.microsoft.com/office/drawing/2014/main" id="{9EC0C3FB-FEF0-61CB-FF93-481A50C9EF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1CD5C4-02AC-A564-E466-FCB7B0D46CCB}"/>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158656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6155C-CC3D-7DEF-5393-22E94F7E5B0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564CAC-5B75-E073-7397-79313DAE0BBF}"/>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4" name="Footer Placeholder 3">
            <a:extLst>
              <a:ext uri="{FF2B5EF4-FFF2-40B4-BE49-F238E27FC236}">
                <a16:creationId xmlns:a16="http://schemas.microsoft.com/office/drawing/2014/main" id="{6ADE4E2D-82AD-BE8F-FBE9-80C7A11D71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3BFD92-45E2-46F2-BF9B-1A9BABC1E8DE}"/>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1581255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34FE96-A2C0-288E-484D-39583CE2FE68}"/>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3" name="Footer Placeholder 2">
            <a:extLst>
              <a:ext uri="{FF2B5EF4-FFF2-40B4-BE49-F238E27FC236}">
                <a16:creationId xmlns:a16="http://schemas.microsoft.com/office/drawing/2014/main" id="{F9E0FA7B-677F-63AD-9029-A094D1AFD4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20AB32-4338-2F5A-B615-CB728A72D21F}"/>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7127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A629D-8F80-3B6E-FEE6-6602FA1844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F841C0-1CCC-07A4-8507-617AC6BA31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72047A-0026-8D65-1FC9-6BDE74B6DA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86F582-A569-9AF7-C25C-1A91920DCA07}"/>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6" name="Footer Placeholder 5">
            <a:extLst>
              <a:ext uri="{FF2B5EF4-FFF2-40B4-BE49-F238E27FC236}">
                <a16:creationId xmlns:a16="http://schemas.microsoft.com/office/drawing/2014/main" id="{42B6CD75-4A11-49CD-C854-57696DBC05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D2A42F-7C73-1411-CD9F-0C289AA47DE1}"/>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44879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1C43-C757-6979-AA0C-35A2AE3E35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F87410-B269-D8CB-1C63-5BD29E9817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AF3D12-CD63-9443-1CB4-36DACE0DC0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7FB743-9C9B-518B-5CCA-BACFD1608104}"/>
              </a:ext>
            </a:extLst>
          </p:cNvPr>
          <p:cNvSpPr>
            <a:spLocks noGrp="1"/>
          </p:cNvSpPr>
          <p:nvPr>
            <p:ph type="dt" sz="half" idx="10"/>
          </p:nvPr>
        </p:nvSpPr>
        <p:spPr/>
        <p:txBody>
          <a:bodyPr/>
          <a:lstStyle/>
          <a:p>
            <a:fld id="{FD64F501-0DC7-423D-911D-9843CEA652CD}" type="datetimeFigureOut">
              <a:rPr lang="en-US" smtClean="0"/>
              <a:t>5/16/2024</a:t>
            </a:fld>
            <a:endParaRPr lang="en-US"/>
          </a:p>
        </p:txBody>
      </p:sp>
      <p:sp>
        <p:nvSpPr>
          <p:cNvPr id="6" name="Footer Placeholder 5">
            <a:extLst>
              <a:ext uri="{FF2B5EF4-FFF2-40B4-BE49-F238E27FC236}">
                <a16:creationId xmlns:a16="http://schemas.microsoft.com/office/drawing/2014/main" id="{BA0548A4-F176-F7D7-B913-64D52F52F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C30AAA-EA5F-1264-C9E4-61CD15D52FC4}"/>
              </a:ext>
            </a:extLst>
          </p:cNvPr>
          <p:cNvSpPr>
            <a:spLocks noGrp="1"/>
          </p:cNvSpPr>
          <p:nvPr>
            <p:ph type="sldNum" sz="quarter" idx="12"/>
          </p:nvPr>
        </p:nvSpPr>
        <p:spPr/>
        <p:txBody>
          <a:bodyPr/>
          <a:lstStyle/>
          <a:p>
            <a:fld id="{A2746EC1-627F-45BD-A28C-F317650FD305}" type="slidenum">
              <a:rPr lang="en-US" smtClean="0"/>
              <a:t>‹#›</a:t>
            </a:fld>
            <a:endParaRPr lang="en-US"/>
          </a:p>
        </p:txBody>
      </p:sp>
    </p:spTree>
    <p:extLst>
      <p:ext uri="{BB962C8B-B14F-4D97-AF65-F5344CB8AC3E}">
        <p14:creationId xmlns:p14="http://schemas.microsoft.com/office/powerpoint/2010/main" val="2204170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9548F2-688C-2618-9B8C-013129DDF2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B694CB-4511-FA6D-5233-3465E29893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1087C-B2F2-150C-B38A-0E090178FF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64F501-0DC7-423D-911D-9843CEA652CD}" type="datetimeFigureOut">
              <a:rPr lang="en-US" smtClean="0"/>
              <a:t>5/16/2024</a:t>
            </a:fld>
            <a:endParaRPr lang="en-US"/>
          </a:p>
        </p:txBody>
      </p:sp>
      <p:sp>
        <p:nvSpPr>
          <p:cNvPr id="5" name="Footer Placeholder 4">
            <a:extLst>
              <a:ext uri="{FF2B5EF4-FFF2-40B4-BE49-F238E27FC236}">
                <a16:creationId xmlns:a16="http://schemas.microsoft.com/office/drawing/2014/main" id="{178D050E-8429-26AF-BAA6-D90A61DEF3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D4093B-BC5B-C7B1-6760-268447F4F5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46EC1-627F-45BD-A28C-F317650FD305}" type="slidenum">
              <a:rPr lang="en-US" smtClean="0"/>
              <a:t>‹#›</a:t>
            </a:fld>
            <a:endParaRPr lang="en-US"/>
          </a:p>
        </p:txBody>
      </p:sp>
    </p:spTree>
    <p:extLst>
      <p:ext uri="{BB962C8B-B14F-4D97-AF65-F5344CB8AC3E}">
        <p14:creationId xmlns:p14="http://schemas.microsoft.com/office/powerpoint/2010/main" val="4160523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D68165-E705-DA9C-7B34-5B5493DE32E6}"/>
              </a:ext>
            </a:extLst>
          </p:cNvPr>
          <p:cNvSpPr/>
          <p:nvPr/>
        </p:nvSpPr>
        <p:spPr>
          <a:xfrm>
            <a:off x="307676" y="934286"/>
            <a:ext cx="11576648" cy="307472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63B10"/>
              </a:solidFill>
              <a:latin typeface="Candara" panose="020E0502030303020204" pitchFamily="34" charset="0"/>
            </a:endParaRPr>
          </a:p>
        </p:txBody>
      </p:sp>
      <p:sp>
        <p:nvSpPr>
          <p:cNvPr id="5" name="Rectangle 4">
            <a:extLst>
              <a:ext uri="{FF2B5EF4-FFF2-40B4-BE49-F238E27FC236}">
                <a16:creationId xmlns:a16="http://schemas.microsoft.com/office/drawing/2014/main" id="{0AD46222-A9CC-CB1F-4BD4-D1040B6A3863}"/>
              </a:ext>
            </a:extLst>
          </p:cNvPr>
          <p:cNvSpPr/>
          <p:nvPr/>
        </p:nvSpPr>
        <p:spPr>
          <a:xfrm>
            <a:off x="969036" y="1186312"/>
            <a:ext cx="10253930" cy="2570671"/>
          </a:xfrm>
          <a:prstGeom prst="rect">
            <a:avLst/>
          </a:prstGeom>
          <a:solidFill>
            <a:srgbClr val="F47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63B10"/>
              </a:solidFill>
              <a:latin typeface="Candara" panose="020E0502030303020204" pitchFamily="34" charset="0"/>
            </a:endParaRPr>
          </a:p>
        </p:txBody>
      </p:sp>
      <p:sp>
        <p:nvSpPr>
          <p:cNvPr id="2" name="Title 1">
            <a:extLst>
              <a:ext uri="{FF2B5EF4-FFF2-40B4-BE49-F238E27FC236}">
                <a16:creationId xmlns:a16="http://schemas.microsoft.com/office/drawing/2014/main" id="{54824426-807B-A188-EC41-95DBFE933C8D}"/>
              </a:ext>
            </a:extLst>
          </p:cNvPr>
          <p:cNvSpPr>
            <a:spLocks noGrp="1"/>
          </p:cNvSpPr>
          <p:nvPr>
            <p:ph type="ctrTitle"/>
          </p:nvPr>
        </p:nvSpPr>
        <p:spPr>
          <a:xfrm>
            <a:off x="969035" y="3984555"/>
            <a:ext cx="10253929" cy="772493"/>
          </a:xfrm>
        </p:spPr>
        <p:txBody>
          <a:bodyPr>
            <a:normAutofit/>
          </a:bodyPr>
          <a:lstStyle/>
          <a:p>
            <a:r>
              <a:rPr lang="en-US" sz="2400" b="1" dirty="0">
                <a:solidFill>
                  <a:srgbClr val="F47220"/>
                </a:solidFill>
                <a:latin typeface="Candara" panose="020E0502030303020204" pitchFamily="34" charset="0"/>
              </a:rPr>
              <a:t>RACHEL CARSON THESIS AWARD 2024</a:t>
            </a:r>
          </a:p>
        </p:txBody>
      </p:sp>
      <p:sp>
        <p:nvSpPr>
          <p:cNvPr id="3" name="Subtitle 2">
            <a:extLst>
              <a:ext uri="{FF2B5EF4-FFF2-40B4-BE49-F238E27FC236}">
                <a16:creationId xmlns:a16="http://schemas.microsoft.com/office/drawing/2014/main" id="{F29609FA-2CB7-5FF3-6C9E-2229018B123C}"/>
              </a:ext>
            </a:extLst>
          </p:cNvPr>
          <p:cNvSpPr>
            <a:spLocks noGrp="1"/>
          </p:cNvSpPr>
          <p:nvPr>
            <p:ph type="subTitle" idx="1"/>
          </p:nvPr>
        </p:nvSpPr>
        <p:spPr>
          <a:xfrm>
            <a:off x="1555631" y="1413884"/>
            <a:ext cx="9144000" cy="2066026"/>
          </a:xfrm>
          <a:solidFill>
            <a:schemeClr val="bg1"/>
          </a:solidFill>
        </p:spPr>
        <p:txBody>
          <a:bodyPr>
            <a:normAutofit fontScale="92500" lnSpcReduction="20000"/>
          </a:bodyPr>
          <a:lstStyle/>
          <a:p>
            <a:br>
              <a:rPr lang="en-GB" sz="3200" b="1" i="1" dirty="0">
                <a:solidFill>
                  <a:srgbClr val="C00000"/>
                </a:solidFill>
                <a:latin typeface="Candara" panose="020E0502030303020204" pitchFamily="34" charset="0"/>
              </a:rPr>
            </a:br>
            <a:r>
              <a:rPr lang="en-GB" sz="3200" b="1" i="1" dirty="0">
                <a:solidFill>
                  <a:srgbClr val="C00000"/>
                </a:solidFill>
                <a:latin typeface="Candara" panose="020E0502030303020204" pitchFamily="34" charset="0"/>
              </a:rPr>
              <a:t>AND WHY DO </a:t>
            </a:r>
            <a:r>
              <a:rPr lang="en-GB" sz="3900" b="1" i="1" dirty="0">
                <a:solidFill>
                  <a:srgbClr val="C00000"/>
                </a:solidFill>
                <a:latin typeface="Candara" panose="020E0502030303020204" pitchFamily="34" charset="0"/>
              </a:rPr>
              <a:t>YOU</a:t>
            </a:r>
            <a:r>
              <a:rPr lang="en-GB" sz="3200" b="1" i="1" dirty="0">
                <a:solidFill>
                  <a:srgbClr val="C00000"/>
                </a:solidFill>
                <a:latin typeface="Candara" panose="020E0502030303020204" pitchFamily="34" charset="0"/>
              </a:rPr>
              <a:t> CARE?</a:t>
            </a:r>
          </a:p>
          <a:p>
            <a:r>
              <a:rPr lang="en-GB" sz="3200" b="1" dirty="0">
                <a:latin typeface="Candara" panose="020E0502030303020204" pitchFamily="34" charset="0"/>
              </a:rPr>
              <a:t>THE EUROPEAN UNION’S MOTIVATIONS TOWARDS CLIMATE MIGRATION AND DISPLACEMENT</a:t>
            </a:r>
            <a:br>
              <a:rPr lang="en-GB" sz="3200" dirty="0">
                <a:solidFill>
                  <a:schemeClr val="accent2">
                    <a:lumMod val="50000"/>
                  </a:schemeClr>
                </a:solidFill>
                <a:latin typeface="Candara" panose="020E0502030303020204" pitchFamily="34" charset="0"/>
              </a:rPr>
            </a:br>
            <a:endParaRPr lang="en-GB" sz="3200" dirty="0">
              <a:solidFill>
                <a:schemeClr val="accent2">
                  <a:lumMod val="50000"/>
                </a:schemeClr>
              </a:solidFill>
              <a:latin typeface="Candara" panose="020E0502030303020204" pitchFamily="34" charset="0"/>
            </a:endParaRPr>
          </a:p>
          <a:p>
            <a:endParaRPr lang="en-US" sz="3200" dirty="0">
              <a:solidFill>
                <a:srgbClr val="C00000"/>
              </a:solidFill>
              <a:latin typeface="Candara" panose="020E0502030303020204" pitchFamily="34" charset="0"/>
            </a:endParaRPr>
          </a:p>
        </p:txBody>
      </p:sp>
      <p:sp>
        <p:nvSpPr>
          <p:cNvPr id="4" name="TextBox 3">
            <a:extLst>
              <a:ext uri="{FF2B5EF4-FFF2-40B4-BE49-F238E27FC236}">
                <a16:creationId xmlns:a16="http://schemas.microsoft.com/office/drawing/2014/main" id="{AF78D409-BDA9-E228-D90F-E3BBD45FB5C7}"/>
              </a:ext>
            </a:extLst>
          </p:cNvPr>
          <p:cNvSpPr txBox="1"/>
          <p:nvPr/>
        </p:nvSpPr>
        <p:spPr>
          <a:xfrm>
            <a:off x="5057894" y="5157642"/>
            <a:ext cx="2076209" cy="369332"/>
          </a:xfrm>
          <a:prstGeom prst="rect">
            <a:avLst/>
          </a:prstGeom>
          <a:solidFill>
            <a:srgbClr val="C00000"/>
          </a:solidFill>
        </p:spPr>
        <p:txBody>
          <a:bodyPr wrap="none" rtlCol="0">
            <a:spAutoFit/>
          </a:bodyPr>
          <a:lstStyle/>
          <a:p>
            <a:r>
              <a:rPr lang="en-US" b="1" dirty="0">
                <a:solidFill>
                  <a:schemeClr val="accent2">
                    <a:lumMod val="20000"/>
                    <a:lumOff val="80000"/>
                  </a:schemeClr>
                </a:solidFill>
                <a:latin typeface="Candara" panose="020E0502030303020204" pitchFamily="34" charset="0"/>
              </a:rPr>
              <a:t>Laura Steel Pascual</a:t>
            </a:r>
          </a:p>
        </p:txBody>
      </p:sp>
      <p:sp>
        <p:nvSpPr>
          <p:cNvPr id="6" name="TextBox 5">
            <a:extLst>
              <a:ext uri="{FF2B5EF4-FFF2-40B4-BE49-F238E27FC236}">
                <a16:creationId xmlns:a16="http://schemas.microsoft.com/office/drawing/2014/main" id="{69DBDE84-1893-C615-1F1B-B751199EB42A}"/>
              </a:ext>
            </a:extLst>
          </p:cNvPr>
          <p:cNvSpPr txBox="1"/>
          <p:nvPr/>
        </p:nvSpPr>
        <p:spPr>
          <a:xfrm>
            <a:off x="3744232" y="5923714"/>
            <a:ext cx="4703532" cy="338554"/>
          </a:xfrm>
          <a:prstGeom prst="rect">
            <a:avLst/>
          </a:prstGeom>
          <a:noFill/>
        </p:spPr>
        <p:txBody>
          <a:bodyPr wrap="none" rtlCol="0">
            <a:spAutoFit/>
          </a:bodyPr>
          <a:lstStyle/>
          <a:p>
            <a:pPr algn="ctr"/>
            <a:r>
              <a:rPr lang="en-US" sz="1600" i="1" dirty="0">
                <a:latin typeface="Candara" panose="020E0502030303020204" pitchFamily="34" charset="0"/>
              </a:rPr>
              <a:t>Supervisors: Dr Antonella Maiello, Dr </a:t>
            </a:r>
            <a:r>
              <a:rPr lang="en-US" sz="1600" i="1" dirty="0" err="1">
                <a:latin typeface="Candara" panose="020E0502030303020204" pitchFamily="34" charset="0"/>
              </a:rPr>
              <a:t>Rutger</a:t>
            </a:r>
            <a:r>
              <a:rPr lang="en-US" sz="1600" i="1" dirty="0">
                <a:latin typeface="Candara" panose="020E0502030303020204" pitchFamily="34" charset="0"/>
              </a:rPr>
              <a:t> Hoekstra  </a:t>
            </a:r>
          </a:p>
        </p:txBody>
      </p:sp>
    </p:spTree>
    <p:extLst>
      <p:ext uri="{BB962C8B-B14F-4D97-AF65-F5344CB8AC3E}">
        <p14:creationId xmlns:p14="http://schemas.microsoft.com/office/powerpoint/2010/main" val="2221850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F8F1F5-51E5-493E-8C5B-5A022781AA25}"/>
              </a:ext>
            </a:extLst>
          </p:cNvPr>
          <p:cNvSpPr txBox="1"/>
          <p:nvPr/>
        </p:nvSpPr>
        <p:spPr>
          <a:xfrm>
            <a:off x="2119153" y="429626"/>
            <a:ext cx="7953716" cy="461665"/>
          </a:xfrm>
          <a:prstGeom prst="rect">
            <a:avLst/>
          </a:prstGeom>
          <a:noFill/>
        </p:spPr>
        <p:txBody>
          <a:bodyPr wrap="none" rtlCol="0">
            <a:spAutoFit/>
          </a:bodyPr>
          <a:lstStyle/>
          <a:p>
            <a:pPr algn="ctr"/>
            <a:r>
              <a:rPr lang="en-US" sz="2400" b="1" dirty="0">
                <a:solidFill>
                  <a:srgbClr val="C00000"/>
                </a:solidFill>
                <a:latin typeface="Candara" panose="020E0502030303020204" pitchFamily="34" charset="0"/>
              </a:rPr>
              <a:t>CLIMATE HAZARDS AND PHYSICAL VULNERABILITY:</a:t>
            </a:r>
            <a:r>
              <a:rPr lang="en-US" sz="2400" b="1" dirty="0">
                <a:solidFill>
                  <a:srgbClr val="F47220"/>
                </a:solidFill>
                <a:latin typeface="Candara" panose="020E0502030303020204" pitchFamily="34" charset="0"/>
              </a:rPr>
              <a:t> </a:t>
            </a:r>
            <a:r>
              <a:rPr lang="en-US" sz="2400" b="1" dirty="0">
                <a:latin typeface="Candara" panose="020E0502030303020204" pitchFamily="34" charset="0"/>
              </a:rPr>
              <a:t>EXTRA</a:t>
            </a:r>
          </a:p>
        </p:txBody>
      </p:sp>
      <p:sp>
        <p:nvSpPr>
          <p:cNvPr id="2" name="Rectangle 1">
            <a:extLst>
              <a:ext uri="{FF2B5EF4-FFF2-40B4-BE49-F238E27FC236}">
                <a16:creationId xmlns:a16="http://schemas.microsoft.com/office/drawing/2014/main" id="{C141808A-A0DF-326A-1DFD-57B2E5ADF680}"/>
              </a:ext>
            </a:extLst>
          </p:cNvPr>
          <p:cNvSpPr/>
          <p:nvPr/>
        </p:nvSpPr>
        <p:spPr>
          <a:xfrm>
            <a:off x="0" y="1481072"/>
            <a:ext cx="12192000" cy="44679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50000"/>
                </a:schemeClr>
              </a:solidFill>
              <a:latin typeface="Candara" panose="020E0502030303020204" pitchFamily="34" charset="0"/>
            </a:endParaRPr>
          </a:p>
        </p:txBody>
      </p:sp>
      <p:sp>
        <p:nvSpPr>
          <p:cNvPr id="5" name="TextBox 4">
            <a:extLst>
              <a:ext uri="{FF2B5EF4-FFF2-40B4-BE49-F238E27FC236}">
                <a16:creationId xmlns:a16="http://schemas.microsoft.com/office/drawing/2014/main" id="{122A95FD-1E89-7838-5591-611B09B9C10B}"/>
              </a:ext>
            </a:extLst>
          </p:cNvPr>
          <p:cNvSpPr txBox="1"/>
          <p:nvPr/>
        </p:nvSpPr>
        <p:spPr>
          <a:xfrm>
            <a:off x="160410" y="1062603"/>
            <a:ext cx="5823046" cy="338554"/>
          </a:xfrm>
          <a:prstGeom prst="rect">
            <a:avLst/>
          </a:prstGeom>
          <a:noFill/>
        </p:spPr>
        <p:txBody>
          <a:bodyPr wrap="square" rtlCol="0">
            <a:spAutoFit/>
          </a:bodyPr>
          <a:lstStyle/>
          <a:p>
            <a:pPr algn="ctr"/>
            <a:r>
              <a:rPr lang="en-US" sz="1600" b="1" i="1" dirty="0">
                <a:solidFill>
                  <a:srgbClr val="F47220"/>
                </a:solidFill>
                <a:latin typeface="Candara" panose="020E0502030303020204" pitchFamily="34" charset="0"/>
              </a:rPr>
              <a:t>Temperature</a:t>
            </a:r>
          </a:p>
        </p:txBody>
      </p:sp>
      <p:sp>
        <p:nvSpPr>
          <p:cNvPr id="6" name="TextBox 5">
            <a:extLst>
              <a:ext uri="{FF2B5EF4-FFF2-40B4-BE49-F238E27FC236}">
                <a16:creationId xmlns:a16="http://schemas.microsoft.com/office/drawing/2014/main" id="{C4010C31-31D9-C0E6-9224-E377EA632A43}"/>
              </a:ext>
            </a:extLst>
          </p:cNvPr>
          <p:cNvSpPr txBox="1"/>
          <p:nvPr/>
        </p:nvSpPr>
        <p:spPr>
          <a:xfrm>
            <a:off x="6208545" y="1062603"/>
            <a:ext cx="5823044" cy="338554"/>
          </a:xfrm>
          <a:prstGeom prst="rect">
            <a:avLst/>
          </a:prstGeom>
          <a:noFill/>
        </p:spPr>
        <p:txBody>
          <a:bodyPr wrap="square" rtlCol="0">
            <a:spAutoFit/>
          </a:bodyPr>
          <a:lstStyle/>
          <a:p>
            <a:pPr algn="ctr"/>
            <a:r>
              <a:rPr lang="en-GB" sz="1600" b="1" i="1" dirty="0">
                <a:solidFill>
                  <a:srgbClr val="F47220"/>
                </a:solidFill>
                <a:latin typeface="Candara" panose="020E0502030303020204" pitchFamily="34" charset="0"/>
              </a:rPr>
              <a:t>Rainfall</a:t>
            </a:r>
          </a:p>
        </p:txBody>
      </p:sp>
      <p:sp>
        <p:nvSpPr>
          <p:cNvPr id="7" name="TextBox 6">
            <a:extLst>
              <a:ext uri="{FF2B5EF4-FFF2-40B4-BE49-F238E27FC236}">
                <a16:creationId xmlns:a16="http://schemas.microsoft.com/office/drawing/2014/main" id="{F0802A3B-2F62-4B2A-82D3-99010C2F89B7}"/>
              </a:ext>
            </a:extLst>
          </p:cNvPr>
          <p:cNvSpPr txBox="1"/>
          <p:nvPr/>
        </p:nvSpPr>
        <p:spPr>
          <a:xfrm>
            <a:off x="268269" y="5949028"/>
            <a:ext cx="5769116" cy="526363"/>
          </a:xfrm>
          <a:prstGeom prst="rect">
            <a:avLst/>
          </a:prstGeom>
          <a:noFill/>
        </p:spPr>
        <p:txBody>
          <a:bodyPr wrap="square">
            <a:spAutoFit/>
          </a:bodyPr>
          <a:lstStyle/>
          <a:p>
            <a:pPr algn="just">
              <a:lnSpc>
                <a:spcPct val="150000"/>
              </a:lnSpc>
              <a:spcBef>
                <a:spcPts val="600"/>
              </a:spcBef>
              <a:spcAft>
                <a:spcPts val="1400"/>
              </a:spcAft>
            </a:pPr>
            <a:r>
              <a:rPr lang="en-GB" sz="1000" dirty="0">
                <a:effectLst/>
                <a:latin typeface="Candara" panose="020E0502030303020204" pitchFamily="34" charset="0"/>
                <a:ea typeface="Calibri" panose="020F0502020204030204" pitchFamily="34" charset="0"/>
                <a:cs typeface="Times New Roman" panose="02020603050405020304" pitchFamily="18" charset="0"/>
              </a:rPr>
              <a:t>Mentions are added to the National Temperature PVCCI map adapted from “PVCCI” by M.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Closset</a:t>
            </a:r>
            <a:r>
              <a:rPr lang="en-GB" sz="1000" dirty="0">
                <a:effectLst/>
                <a:latin typeface="Candara" panose="020E0502030303020204" pitchFamily="34" charset="0"/>
                <a:ea typeface="Calibri" panose="020F0502020204030204" pitchFamily="34" charset="0"/>
                <a:cs typeface="Times New Roman" panose="02020603050405020304" pitchFamily="18" charset="0"/>
              </a:rPr>
              <a:t>, S.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Feindouno</a:t>
            </a:r>
            <a:r>
              <a:rPr lang="en-GB" sz="1000" dirty="0">
                <a:effectLst/>
                <a:latin typeface="Candara" panose="020E0502030303020204" pitchFamily="34" charset="0"/>
                <a:ea typeface="Calibri" panose="020F0502020204030204" pitchFamily="34" charset="0"/>
                <a:cs typeface="Times New Roman" panose="02020603050405020304" pitchFamily="18" charset="0"/>
              </a:rPr>
              <a:t>, P.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Guillaumont</a:t>
            </a:r>
            <a:r>
              <a:rPr lang="en-GB" sz="1000" dirty="0">
                <a:effectLst/>
                <a:latin typeface="Candara" panose="020E0502030303020204" pitchFamily="34" charset="0"/>
                <a:ea typeface="Calibri" panose="020F0502020204030204" pitchFamily="34" charset="0"/>
                <a:cs typeface="Times New Roman" panose="02020603050405020304" pitchFamily="18" charset="0"/>
              </a:rPr>
              <a:t> and C.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Simonet</a:t>
            </a:r>
            <a:r>
              <a:rPr lang="en-GB" sz="1000" dirty="0">
                <a:effectLst/>
                <a:latin typeface="Candara" panose="020E0502030303020204" pitchFamily="34" charset="0"/>
                <a:ea typeface="Calibri" panose="020F0502020204030204" pitchFamily="34" charset="0"/>
                <a:cs typeface="Times New Roman" panose="02020603050405020304" pitchFamily="18" charset="0"/>
              </a:rPr>
              <a:t>, 2018. Copyright 2022 by FERDI.</a:t>
            </a:r>
            <a:endParaRPr lang="en-GB" sz="1200" dirty="0">
              <a:effectLst/>
              <a:latin typeface="Candara" panose="020E050203030302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0713A3B5-8C2C-A346-65BB-E827A13222DB}"/>
              </a:ext>
            </a:extLst>
          </p:cNvPr>
          <p:cNvSpPr txBox="1"/>
          <p:nvPr/>
        </p:nvSpPr>
        <p:spPr>
          <a:xfrm>
            <a:off x="6262473" y="5949028"/>
            <a:ext cx="5769116" cy="526363"/>
          </a:xfrm>
          <a:prstGeom prst="rect">
            <a:avLst/>
          </a:prstGeom>
          <a:noFill/>
        </p:spPr>
        <p:txBody>
          <a:bodyPr wrap="square">
            <a:spAutoFit/>
          </a:bodyPr>
          <a:lstStyle/>
          <a:p>
            <a:pPr algn="just">
              <a:lnSpc>
                <a:spcPct val="150000"/>
              </a:lnSpc>
              <a:spcBef>
                <a:spcPts val="600"/>
              </a:spcBef>
              <a:spcAft>
                <a:spcPts val="1400"/>
              </a:spcAft>
            </a:pPr>
            <a:r>
              <a:rPr lang="en-GB" sz="1000" dirty="0">
                <a:effectLst/>
                <a:latin typeface="Candara" panose="020E0502030303020204" pitchFamily="34" charset="0"/>
                <a:ea typeface="Calibri" panose="020F0502020204030204" pitchFamily="34" charset="0"/>
                <a:cs typeface="Times New Roman" panose="02020603050405020304" pitchFamily="18" charset="0"/>
              </a:rPr>
              <a:t>Mentions are added to the National </a:t>
            </a:r>
            <a:r>
              <a:rPr lang="en-GB" sz="1000" dirty="0">
                <a:latin typeface="Candara" panose="020E0502030303020204" pitchFamily="34" charset="0"/>
                <a:ea typeface="Calibri" panose="020F0502020204030204" pitchFamily="34" charset="0"/>
                <a:cs typeface="Times New Roman" panose="02020603050405020304" pitchFamily="18" charset="0"/>
              </a:rPr>
              <a:t>Rainfall </a:t>
            </a:r>
            <a:r>
              <a:rPr lang="en-GB" sz="1000" dirty="0">
                <a:effectLst/>
                <a:latin typeface="Candara" panose="020E0502030303020204" pitchFamily="34" charset="0"/>
                <a:ea typeface="Calibri" panose="020F0502020204030204" pitchFamily="34" charset="0"/>
                <a:cs typeface="Times New Roman" panose="02020603050405020304" pitchFamily="18" charset="0"/>
              </a:rPr>
              <a:t>PVCCI map adapted from “PVCCI” by M.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Closset</a:t>
            </a:r>
            <a:r>
              <a:rPr lang="en-GB" sz="1000" dirty="0">
                <a:effectLst/>
                <a:latin typeface="Candara" panose="020E0502030303020204" pitchFamily="34" charset="0"/>
                <a:ea typeface="Calibri" panose="020F0502020204030204" pitchFamily="34" charset="0"/>
                <a:cs typeface="Times New Roman" panose="02020603050405020304" pitchFamily="18" charset="0"/>
              </a:rPr>
              <a:t>, S.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Feindouno</a:t>
            </a:r>
            <a:r>
              <a:rPr lang="en-GB" sz="1000" dirty="0">
                <a:effectLst/>
                <a:latin typeface="Candara" panose="020E0502030303020204" pitchFamily="34" charset="0"/>
                <a:ea typeface="Calibri" panose="020F0502020204030204" pitchFamily="34" charset="0"/>
                <a:cs typeface="Times New Roman" panose="02020603050405020304" pitchFamily="18" charset="0"/>
              </a:rPr>
              <a:t>, P.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Guillaumont</a:t>
            </a:r>
            <a:r>
              <a:rPr lang="en-GB" sz="1000" dirty="0">
                <a:effectLst/>
                <a:latin typeface="Candara" panose="020E0502030303020204" pitchFamily="34" charset="0"/>
                <a:ea typeface="Calibri" panose="020F0502020204030204" pitchFamily="34" charset="0"/>
                <a:cs typeface="Times New Roman" panose="02020603050405020304" pitchFamily="18" charset="0"/>
              </a:rPr>
              <a:t> and C.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Simonet</a:t>
            </a:r>
            <a:r>
              <a:rPr lang="en-GB" sz="1000" dirty="0">
                <a:effectLst/>
                <a:latin typeface="Candara" panose="020E0502030303020204" pitchFamily="34" charset="0"/>
                <a:ea typeface="Calibri" panose="020F0502020204030204" pitchFamily="34" charset="0"/>
                <a:cs typeface="Times New Roman" panose="02020603050405020304" pitchFamily="18" charset="0"/>
              </a:rPr>
              <a:t>, 2018. Copyright 2022 by FERDI.</a:t>
            </a:r>
            <a:endParaRPr lang="en-GB" sz="1200" dirty="0">
              <a:effectLst/>
              <a:latin typeface="Candara" panose="020E0502030303020204" pitchFamily="34" charset="0"/>
              <a:ea typeface="Calibri" panose="020F0502020204030204" pitchFamily="34" charset="0"/>
              <a:cs typeface="Times New Roman" panose="02020603050405020304" pitchFamily="18" charset="0"/>
            </a:endParaRPr>
          </a:p>
        </p:txBody>
      </p:sp>
      <p:pic>
        <p:nvPicPr>
          <p:cNvPr id="11" name="Picture 10" descr="A map of the world with different colored countries/regions&#10;&#10;Description automatically generated with low confidence">
            <a:extLst>
              <a:ext uri="{FF2B5EF4-FFF2-40B4-BE49-F238E27FC236}">
                <a16:creationId xmlns:a16="http://schemas.microsoft.com/office/drawing/2014/main" id="{A7473A27-DE4B-AA51-06E4-348F434FA03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409" y="1646446"/>
            <a:ext cx="5819191" cy="4137209"/>
          </a:xfrm>
          <a:prstGeom prst="rect">
            <a:avLst/>
          </a:prstGeom>
          <a:noFill/>
          <a:ln>
            <a:noFill/>
          </a:ln>
        </p:spPr>
      </p:pic>
      <p:pic>
        <p:nvPicPr>
          <p:cNvPr id="12" name="Picture 11" descr="A map of the world&#10;&#10;Description automatically generated with medium confidence">
            <a:extLst>
              <a:ext uri="{FF2B5EF4-FFF2-40B4-BE49-F238E27FC236}">
                <a16:creationId xmlns:a16="http://schemas.microsoft.com/office/drawing/2014/main" id="{7C7C312B-EAAF-DFD1-25EB-240C4E204C3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2399" y="1646445"/>
            <a:ext cx="5819190" cy="4137209"/>
          </a:xfrm>
          <a:prstGeom prst="rect">
            <a:avLst/>
          </a:prstGeom>
          <a:noFill/>
          <a:ln>
            <a:noFill/>
          </a:ln>
        </p:spPr>
      </p:pic>
    </p:spTree>
    <p:extLst>
      <p:ext uri="{BB962C8B-B14F-4D97-AF65-F5344CB8AC3E}">
        <p14:creationId xmlns:p14="http://schemas.microsoft.com/office/powerpoint/2010/main" val="4089413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F8F1F5-51E5-493E-8C5B-5A022781AA25}"/>
              </a:ext>
            </a:extLst>
          </p:cNvPr>
          <p:cNvSpPr txBox="1"/>
          <p:nvPr/>
        </p:nvSpPr>
        <p:spPr>
          <a:xfrm>
            <a:off x="2119153" y="429626"/>
            <a:ext cx="7953716" cy="461665"/>
          </a:xfrm>
          <a:prstGeom prst="rect">
            <a:avLst/>
          </a:prstGeom>
          <a:noFill/>
        </p:spPr>
        <p:txBody>
          <a:bodyPr wrap="none" rtlCol="0">
            <a:spAutoFit/>
          </a:bodyPr>
          <a:lstStyle/>
          <a:p>
            <a:pPr algn="ctr"/>
            <a:r>
              <a:rPr lang="en-US" sz="2400" b="1" dirty="0">
                <a:solidFill>
                  <a:srgbClr val="C00000"/>
                </a:solidFill>
                <a:latin typeface="Candara" panose="020E0502030303020204" pitchFamily="34" charset="0"/>
              </a:rPr>
              <a:t>CLIMATE HAZARDS AND PHYSICAL VULNERABILITY: </a:t>
            </a:r>
            <a:r>
              <a:rPr lang="en-US" sz="2400" b="1" dirty="0">
                <a:latin typeface="Candara" panose="020E0502030303020204" pitchFamily="34" charset="0"/>
              </a:rPr>
              <a:t>EXTRA</a:t>
            </a:r>
          </a:p>
        </p:txBody>
      </p:sp>
      <p:sp>
        <p:nvSpPr>
          <p:cNvPr id="2" name="Rectangle 1">
            <a:extLst>
              <a:ext uri="{FF2B5EF4-FFF2-40B4-BE49-F238E27FC236}">
                <a16:creationId xmlns:a16="http://schemas.microsoft.com/office/drawing/2014/main" id="{C141808A-A0DF-326A-1DFD-57B2E5ADF680}"/>
              </a:ext>
            </a:extLst>
          </p:cNvPr>
          <p:cNvSpPr/>
          <p:nvPr/>
        </p:nvSpPr>
        <p:spPr>
          <a:xfrm>
            <a:off x="0" y="1481072"/>
            <a:ext cx="12192000" cy="44679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50000"/>
                </a:schemeClr>
              </a:solidFill>
              <a:latin typeface="Candara" panose="020E0502030303020204" pitchFamily="34" charset="0"/>
            </a:endParaRPr>
          </a:p>
        </p:txBody>
      </p:sp>
      <p:sp>
        <p:nvSpPr>
          <p:cNvPr id="5" name="TextBox 4">
            <a:extLst>
              <a:ext uri="{FF2B5EF4-FFF2-40B4-BE49-F238E27FC236}">
                <a16:creationId xmlns:a16="http://schemas.microsoft.com/office/drawing/2014/main" id="{122A95FD-1E89-7838-5591-611B09B9C10B}"/>
              </a:ext>
            </a:extLst>
          </p:cNvPr>
          <p:cNvSpPr txBox="1"/>
          <p:nvPr/>
        </p:nvSpPr>
        <p:spPr>
          <a:xfrm>
            <a:off x="160410" y="1062603"/>
            <a:ext cx="5823046" cy="338554"/>
          </a:xfrm>
          <a:prstGeom prst="rect">
            <a:avLst/>
          </a:prstGeom>
          <a:noFill/>
        </p:spPr>
        <p:txBody>
          <a:bodyPr wrap="square" rtlCol="0">
            <a:spAutoFit/>
          </a:bodyPr>
          <a:lstStyle/>
          <a:p>
            <a:pPr algn="ctr"/>
            <a:r>
              <a:rPr lang="en-US" sz="1600" b="1" i="1" dirty="0">
                <a:solidFill>
                  <a:srgbClr val="F47220"/>
                </a:solidFill>
                <a:latin typeface="Candara" panose="020E0502030303020204" pitchFamily="34" charset="0"/>
              </a:rPr>
              <a:t>Storms</a:t>
            </a:r>
          </a:p>
        </p:txBody>
      </p:sp>
      <p:sp>
        <p:nvSpPr>
          <p:cNvPr id="7" name="TextBox 6">
            <a:extLst>
              <a:ext uri="{FF2B5EF4-FFF2-40B4-BE49-F238E27FC236}">
                <a16:creationId xmlns:a16="http://schemas.microsoft.com/office/drawing/2014/main" id="{F0802A3B-2F62-4B2A-82D3-99010C2F89B7}"/>
              </a:ext>
            </a:extLst>
          </p:cNvPr>
          <p:cNvSpPr txBox="1"/>
          <p:nvPr/>
        </p:nvSpPr>
        <p:spPr>
          <a:xfrm>
            <a:off x="268269" y="5949028"/>
            <a:ext cx="5769116" cy="526363"/>
          </a:xfrm>
          <a:prstGeom prst="rect">
            <a:avLst/>
          </a:prstGeom>
          <a:noFill/>
        </p:spPr>
        <p:txBody>
          <a:bodyPr wrap="square">
            <a:spAutoFit/>
          </a:bodyPr>
          <a:lstStyle/>
          <a:p>
            <a:pPr algn="just">
              <a:lnSpc>
                <a:spcPct val="150000"/>
              </a:lnSpc>
              <a:spcBef>
                <a:spcPts val="600"/>
              </a:spcBef>
              <a:spcAft>
                <a:spcPts val="1400"/>
              </a:spcAft>
            </a:pPr>
            <a:r>
              <a:rPr lang="en-GB" sz="1000" dirty="0">
                <a:effectLst/>
                <a:latin typeface="Candara" panose="020E0502030303020204" pitchFamily="34" charset="0"/>
                <a:ea typeface="Calibri" panose="020F0502020204030204" pitchFamily="34" charset="0"/>
                <a:cs typeface="Times New Roman" panose="02020603050405020304" pitchFamily="18" charset="0"/>
              </a:rPr>
              <a:t>Mentions are added to the National Storms PVCCI map adapted from “PVCCI” by M.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Closset</a:t>
            </a:r>
            <a:r>
              <a:rPr lang="en-GB" sz="1000" dirty="0">
                <a:effectLst/>
                <a:latin typeface="Candara" panose="020E0502030303020204" pitchFamily="34" charset="0"/>
                <a:ea typeface="Calibri" panose="020F0502020204030204" pitchFamily="34" charset="0"/>
                <a:cs typeface="Times New Roman" panose="02020603050405020304" pitchFamily="18" charset="0"/>
              </a:rPr>
              <a:t>, S.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Feindouno</a:t>
            </a:r>
            <a:r>
              <a:rPr lang="en-GB" sz="1000" dirty="0">
                <a:effectLst/>
                <a:latin typeface="Candara" panose="020E0502030303020204" pitchFamily="34" charset="0"/>
                <a:ea typeface="Calibri" panose="020F0502020204030204" pitchFamily="34" charset="0"/>
                <a:cs typeface="Times New Roman" panose="02020603050405020304" pitchFamily="18" charset="0"/>
              </a:rPr>
              <a:t>, P.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Guillaumont</a:t>
            </a:r>
            <a:r>
              <a:rPr lang="en-GB" sz="1000" dirty="0">
                <a:effectLst/>
                <a:latin typeface="Candara" panose="020E0502030303020204" pitchFamily="34" charset="0"/>
                <a:ea typeface="Calibri" panose="020F0502020204030204" pitchFamily="34" charset="0"/>
                <a:cs typeface="Times New Roman" panose="02020603050405020304" pitchFamily="18" charset="0"/>
              </a:rPr>
              <a:t> and C.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Simonet</a:t>
            </a:r>
            <a:r>
              <a:rPr lang="en-GB" sz="1000" dirty="0">
                <a:effectLst/>
                <a:latin typeface="Candara" panose="020E0502030303020204" pitchFamily="34" charset="0"/>
                <a:ea typeface="Calibri" panose="020F0502020204030204" pitchFamily="34" charset="0"/>
                <a:cs typeface="Times New Roman" panose="02020603050405020304" pitchFamily="18" charset="0"/>
              </a:rPr>
              <a:t>, 2018. Copyright 2022 by FERDI.</a:t>
            </a:r>
            <a:endParaRPr lang="en-GB" sz="1200" dirty="0">
              <a:effectLst/>
              <a:latin typeface="Candara" panose="020E0502030303020204" pitchFamily="34" charset="0"/>
              <a:ea typeface="Calibri" panose="020F0502020204030204" pitchFamily="34" charset="0"/>
              <a:cs typeface="Times New Roman" panose="02020603050405020304" pitchFamily="18" charset="0"/>
            </a:endParaRPr>
          </a:p>
        </p:txBody>
      </p:sp>
      <p:pic>
        <p:nvPicPr>
          <p:cNvPr id="4" name="Picture 3" descr="A map of the world with different colored continents&#10;&#10;Description automatically generated with low confidence">
            <a:extLst>
              <a:ext uri="{FF2B5EF4-FFF2-40B4-BE49-F238E27FC236}">
                <a16:creationId xmlns:a16="http://schemas.microsoft.com/office/drawing/2014/main" id="{BEB7FD0D-5E39-4F07-20E8-1849E49C9BB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410" y="1658188"/>
            <a:ext cx="5819190" cy="4137209"/>
          </a:xfrm>
          <a:prstGeom prst="rect">
            <a:avLst/>
          </a:prstGeom>
          <a:noFill/>
          <a:ln>
            <a:noFill/>
          </a:ln>
        </p:spPr>
      </p:pic>
    </p:spTree>
    <p:extLst>
      <p:ext uri="{BB962C8B-B14F-4D97-AF65-F5344CB8AC3E}">
        <p14:creationId xmlns:p14="http://schemas.microsoft.com/office/powerpoint/2010/main" val="2341492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A80D3E-E7F9-3806-AE06-119B62AAC78C}"/>
              </a:ext>
            </a:extLst>
          </p:cNvPr>
          <p:cNvSpPr/>
          <p:nvPr/>
        </p:nvSpPr>
        <p:spPr>
          <a:xfrm>
            <a:off x="1696698" y="3487508"/>
            <a:ext cx="4675374" cy="294779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63E2CD4-C6C0-F4DE-864A-C9E8CBE67777}"/>
              </a:ext>
            </a:extLst>
          </p:cNvPr>
          <p:cNvSpPr/>
          <p:nvPr/>
        </p:nvSpPr>
        <p:spPr>
          <a:xfrm>
            <a:off x="6604828" y="1276709"/>
            <a:ext cx="5349869" cy="3209027"/>
          </a:xfrm>
          <a:prstGeom prst="rect">
            <a:avLst/>
          </a:prstGeom>
          <a:solidFill>
            <a:srgbClr val="C63B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CB592C0-4F7E-3962-E82B-34827C921F93}"/>
              </a:ext>
            </a:extLst>
          </p:cNvPr>
          <p:cNvSpPr/>
          <p:nvPr/>
        </p:nvSpPr>
        <p:spPr>
          <a:xfrm>
            <a:off x="380948" y="567991"/>
            <a:ext cx="4071668" cy="2679640"/>
          </a:xfrm>
          <a:prstGeom prst="rect">
            <a:avLst/>
          </a:prstGeom>
          <a:solidFill>
            <a:srgbClr val="F47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CC8BBB2-C3DF-6C20-1EFF-58BFB923D813}"/>
              </a:ext>
            </a:extLst>
          </p:cNvPr>
          <p:cNvSpPr txBox="1"/>
          <p:nvPr/>
        </p:nvSpPr>
        <p:spPr>
          <a:xfrm>
            <a:off x="7829111" y="4953724"/>
            <a:ext cx="2706435" cy="369332"/>
          </a:xfrm>
          <a:prstGeom prst="rect">
            <a:avLst/>
          </a:prstGeom>
          <a:noFill/>
        </p:spPr>
        <p:txBody>
          <a:bodyPr wrap="square" rtlCol="0">
            <a:spAutoFit/>
          </a:bodyPr>
          <a:lstStyle/>
          <a:p>
            <a:pPr algn="ctr"/>
            <a:r>
              <a:rPr lang="en-US" b="1" i="1" dirty="0">
                <a:latin typeface="Candara" panose="020E0502030303020204" pitchFamily="34" charset="0"/>
              </a:rPr>
              <a:t>Brazil, </a:t>
            </a:r>
            <a:r>
              <a:rPr lang="en-US" b="1" i="1" dirty="0">
                <a:solidFill>
                  <a:srgbClr val="C00000"/>
                </a:solidFill>
                <a:latin typeface="Candara" panose="020E0502030303020204" pitchFamily="34" charset="0"/>
              </a:rPr>
              <a:t>floods</a:t>
            </a:r>
            <a:r>
              <a:rPr lang="en-US" b="1" i="1" dirty="0">
                <a:latin typeface="Candara" panose="020E0502030303020204" pitchFamily="34" charset="0"/>
              </a:rPr>
              <a:t> May 2024</a:t>
            </a:r>
          </a:p>
        </p:txBody>
      </p:sp>
      <p:pic>
        <p:nvPicPr>
          <p:cNvPr id="8" name="Picture 2">
            <a:extLst>
              <a:ext uri="{FF2B5EF4-FFF2-40B4-BE49-F238E27FC236}">
                <a16:creationId xmlns:a16="http://schemas.microsoft.com/office/drawing/2014/main" id="{9AF75F3A-64E1-0A7B-E895-D12B845FC2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718" y="720236"/>
            <a:ext cx="3532720" cy="235328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erial shot showing cars submerged in flood water caused by heavy rains in Rio Grande do Sul, Brazil.">
            <a:extLst>
              <a:ext uri="{FF2B5EF4-FFF2-40B4-BE49-F238E27FC236}">
                <a16:creationId xmlns:a16="http://schemas.microsoft.com/office/drawing/2014/main" id="{ECB7F07F-1803-482B-FEF4-8E8C604499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3832" y="3757346"/>
            <a:ext cx="4281105" cy="240812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Affected by heavy rains and floods in Brazil, May 14, 2024">
            <a:extLst>
              <a:ext uri="{FF2B5EF4-FFF2-40B4-BE49-F238E27FC236}">
                <a16:creationId xmlns:a16="http://schemas.microsoft.com/office/drawing/2014/main" id="{6B5EB4EC-4C85-59DB-F8FD-F811C7B705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0592" y="1534945"/>
            <a:ext cx="4751618" cy="2692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578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A40683-089D-D404-8227-FF9E6A5D09B1}"/>
              </a:ext>
            </a:extLst>
          </p:cNvPr>
          <p:cNvSpPr txBox="1"/>
          <p:nvPr/>
        </p:nvSpPr>
        <p:spPr>
          <a:xfrm>
            <a:off x="4572157" y="429626"/>
            <a:ext cx="3047694" cy="584775"/>
          </a:xfrm>
          <a:prstGeom prst="rect">
            <a:avLst/>
          </a:prstGeom>
          <a:noFill/>
        </p:spPr>
        <p:txBody>
          <a:bodyPr wrap="none" rtlCol="0">
            <a:spAutoFit/>
          </a:bodyPr>
          <a:lstStyle/>
          <a:p>
            <a:pPr algn="ctr"/>
            <a:r>
              <a:rPr lang="en-US" sz="3200" b="1" dirty="0">
                <a:latin typeface="Candara" panose="020E0502030303020204" pitchFamily="34" charset="0"/>
              </a:rPr>
              <a:t>METHODOLOGY</a:t>
            </a:r>
          </a:p>
        </p:txBody>
      </p:sp>
      <p:sp>
        <p:nvSpPr>
          <p:cNvPr id="3" name="Oval 2">
            <a:extLst>
              <a:ext uri="{FF2B5EF4-FFF2-40B4-BE49-F238E27FC236}">
                <a16:creationId xmlns:a16="http://schemas.microsoft.com/office/drawing/2014/main" id="{5236E039-6D86-A0AD-3181-8EB16387CFFC}"/>
              </a:ext>
            </a:extLst>
          </p:cNvPr>
          <p:cNvSpPr/>
          <p:nvPr/>
        </p:nvSpPr>
        <p:spPr>
          <a:xfrm>
            <a:off x="768675" y="2537584"/>
            <a:ext cx="1877497" cy="185970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accent2">
                  <a:lumMod val="75000"/>
                </a:schemeClr>
              </a:solidFill>
              <a:latin typeface="Candara" panose="020E0502030303020204" pitchFamily="34" charset="0"/>
            </a:endParaRPr>
          </a:p>
        </p:txBody>
      </p:sp>
      <p:sp>
        <p:nvSpPr>
          <p:cNvPr id="5" name="TextBox 4">
            <a:extLst>
              <a:ext uri="{FF2B5EF4-FFF2-40B4-BE49-F238E27FC236}">
                <a16:creationId xmlns:a16="http://schemas.microsoft.com/office/drawing/2014/main" id="{77CD0ED8-7E53-2466-F258-048E60069CE3}"/>
              </a:ext>
            </a:extLst>
          </p:cNvPr>
          <p:cNvSpPr txBox="1"/>
          <p:nvPr/>
        </p:nvSpPr>
        <p:spPr>
          <a:xfrm>
            <a:off x="763754" y="2892036"/>
            <a:ext cx="1882418" cy="1200329"/>
          </a:xfrm>
          <a:prstGeom prst="rect">
            <a:avLst/>
          </a:prstGeom>
          <a:noFill/>
        </p:spPr>
        <p:txBody>
          <a:bodyPr wrap="square" rtlCol="0">
            <a:spAutoFit/>
          </a:bodyPr>
          <a:lstStyle/>
          <a:p>
            <a:pPr algn="ctr"/>
            <a:r>
              <a:rPr lang="en-US" dirty="0">
                <a:solidFill>
                  <a:schemeClr val="accent2">
                    <a:lumMod val="20000"/>
                    <a:lumOff val="80000"/>
                  </a:schemeClr>
                </a:solidFill>
                <a:latin typeface="Candara" panose="020E0502030303020204" pitchFamily="34" charset="0"/>
              </a:rPr>
              <a:t>European Commission Working </a:t>
            </a:r>
            <a:br>
              <a:rPr lang="en-US" dirty="0">
                <a:solidFill>
                  <a:schemeClr val="accent2">
                    <a:lumMod val="20000"/>
                    <a:lumOff val="80000"/>
                  </a:schemeClr>
                </a:solidFill>
                <a:latin typeface="Candara" panose="020E0502030303020204" pitchFamily="34" charset="0"/>
              </a:rPr>
            </a:br>
            <a:r>
              <a:rPr lang="en-US" dirty="0">
                <a:solidFill>
                  <a:schemeClr val="accent2">
                    <a:lumMod val="20000"/>
                    <a:lumOff val="80000"/>
                  </a:schemeClr>
                </a:solidFill>
                <a:latin typeface="Candara" panose="020E0502030303020204" pitchFamily="34" charset="0"/>
              </a:rPr>
              <a:t>Officials</a:t>
            </a:r>
          </a:p>
        </p:txBody>
      </p:sp>
      <p:sp>
        <p:nvSpPr>
          <p:cNvPr id="6" name="TextBox 5">
            <a:extLst>
              <a:ext uri="{FF2B5EF4-FFF2-40B4-BE49-F238E27FC236}">
                <a16:creationId xmlns:a16="http://schemas.microsoft.com/office/drawing/2014/main" id="{A716B991-7F40-3462-17AD-8E4AA0CBD08A}"/>
              </a:ext>
            </a:extLst>
          </p:cNvPr>
          <p:cNvSpPr txBox="1"/>
          <p:nvPr/>
        </p:nvSpPr>
        <p:spPr>
          <a:xfrm>
            <a:off x="333554" y="1230453"/>
            <a:ext cx="11524891" cy="400110"/>
          </a:xfrm>
          <a:prstGeom prst="rect">
            <a:avLst/>
          </a:prstGeom>
          <a:solidFill>
            <a:srgbClr val="C00000"/>
          </a:solidFill>
        </p:spPr>
        <p:txBody>
          <a:bodyPr wrap="square">
            <a:spAutoFit/>
          </a:bodyPr>
          <a:lstStyle/>
          <a:p>
            <a:pPr algn="ctr"/>
            <a:r>
              <a:rPr lang="en-GB" sz="2000" b="1" dirty="0">
                <a:solidFill>
                  <a:schemeClr val="accent4">
                    <a:lumMod val="20000"/>
                    <a:lumOff val="80000"/>
                  </a:schemeClr>
                </a:solidFill>
                <a:latin typeface="Candara" panose="020E0502030303020204" pitchFamily="34" charset="0"/>
              </a:rPr>
              <a:t>Discursive institutionalism</a:t>
            </a:r>
            <a:endParaRPr lang="en-US" sz="2000" b="1" dirty="0">
              <a:solidFill>
                <a:schemeClr val="accent4">
                  <a:lumMod val="20000"/>
                  <a:lumOff val="80000"/>
                </a:schemeClr>
              </a:solidFill>
              <a:latin typeface="Candara" panose="020E0502030303020204" pitchFamily="34" charset="0"/>
            </a:endParaRPr>
          </a:p>
        </p:txBody>
      </p:sp>
      <p:sp>
        <p:nvSpPr>
          <p:cNvPr id="7" name="TextBox 6">
            <a:extLst>
              <a:ext uri="{FF2B5EF4-FFF2-40B4-BE49-F238E27FC236}">
                <a16:creationId xmlns:a16="http://schemas.microsoft.com/office/drawing/2014/main" id="{E52791A7-C3B7-92DD-1797-E76CACEE9724}"/>
              </a:ext>
            </a:extLst>
          </p:cNvPr>
          <p:cNvSpPr txBox="1"/>
          <p:nvPr/>
        </p:nvSpPr>
        <p:spPr>
          <a:xfrm>
            <a:off x="335506" y="1860537"/>
            <a:ext cx="11524891" cy="400110"/>
          </a:xfrm>
          <a:prstGeom prst="rect">
            <a:avLst/>
          </a:prstGeom>
          <a:noFill/>
        </p:spPr>
        <p:txBody>
          <a:bodyPr wrap="square">
            <a:spAutoFit/>
          </a:bodyPr>
          <a:lstStyle/>
          <a:p>
            <a:pPr algn="ctr"/>
            <a:r>
              <a:rPr lang="en-GB" sz="2000" b="1" i="1" dirty="0">
                <a:solidFill>
                  <a:srgbClr val="C63B10"/>
                </a:solidFill>
                <a:latin typeface="Candara" panose="020E0502030303020204" pitchFamily="34" charset="0"/>
              </a:rPr>
              <a:t>3 streams of data</a:t>
            </a:r>
            <a:endParaRPr lang="en-US" sz="2000" b="1" i="1" dirty="0">
              <a:solidFill>
                <a:srgbClr val="C63B10"/>
              </a:solidFill>
              <a:latin typeface="Candara" panose="020E0502030303020204" pitchFamily="34" charset="0"/>
            </a:endParaRPr>
          </a:p>
        </p:txBody>
      </p:sp>
      <p:sp>
        <p:nvSpPr>
          <p:cNvPr id="8" name="Oval 7">
            <a:extLst>
              <a:ext uri="{FF2B5EF4-FFF2-40B4-BE49-F238E27FC236}">
                <a16:creationId xmlns:a16="http://schemas.microsoft.com/office/drawing/2014/main" id="{502CB34B-B680-693D-31B2-96014F0F4B32}"/>
              </a:ext>
            </a:extLst>
          </p:cNvPr>
          <p:cNvSpPr/>
          <p:nvPr/>
        </p:nvSpPr>
        <p:spPr>
          <a:xfrm>
            <a:off x="4977989" y="2537584"/>
            <a:ext cx="1877497" cy="185970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accent2">
                  <a:lumMod val="75000"/>
                </a:schemeClr>
              </a:solidFill>
              <a:latin typeface="Candara" panose="020E0502030303020204" pitchFamily="34" charset="0"/>
            </a:endParaRPr>
          </a:p>
        </p:txBody>
      </p:sp>
      <p:sp>
        <p:nvSpPr>
          <p:cNvPr id="9" name="TextBox 8">
            <a:extLst>
              <a:ext uri="{FF2B5EF4-FFF2-40B4-BE49-F238E27FC236}">
                <a16:creationId xmlns:a16="http://schemas.microsoft.com/office/drawing/2014/main" id="{FE5A9D60-B658-90CD-B25B-42CC7B969010}"/>
              </a:ext>
            </a:extLst>
          </p:cNvPr>
          <p:cNvSpPr txBox="1"/>
          <p:nvPr/>
        </p:nvSpPr>
        <p:spPr>
          <a:xfrm>
            <a:off x="5136196" y="3112982"/>
            <a:ext cx="1561082" cy="646331"/>
          </a:xfrm>
          <a:prstGeom prst="rect">
            <a:avLst/>
          </a:prstGeom>
          <a:noFill/>
        </p:spPr>
        <p:txBody>
          <a:bodyPr wrap="square" rtlCol="0">
            <a:spAutoFit/>
          </a:bodyPr>
          <a:lstStyle/>
          <a:p>
            <a:pPr algn="ctr"/>
            <a:r>
              <a:rPr lang="en-US" dirty="0">
                <a:solidFill>
                  <a:schemeClr val="accent2">
                    <a:lumMod val="20000"/>
                    <a:lumOff val="80000"/>
                  </a:schemeClr>
                </a:solidFill>
                <a:latin typeface="Candara" panose="020E0502030303020204" pitchFamily="34" charset="0"/>
              </a:rPr>
              <a:t>Loss and Damage Fund</a:t>
            </a:r>
          </a:p>
        </p:txBody>
      </p:sp>
      <p:sp>
        <p:nvSpPr>
          <p:cNvPr id="10" name="Oval 9">
            <a:extLst>
              <a:ext uri="{FF2B5EF4-FFF2-40B4-BE49-F238E27FC236}">
                <a16:creationId xmlns:a16="http://schemas.microsoft.com/office/drawing/2014/main" id="{5679ACB2-DE23-7622-0BC9-E4681D2275AF}"/>
              </a:ext>
            </a:extLst>
          </p:cNvPr>
          <p:cNvSpPr/>
          <p:nvPr/>
        </p:nvSpPr>
        <p:spPr>
          <a:xfrm>
            <a:off x="9187303" y="2541518"/>
            <a:ext cx="1877497" cy="185970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accent2">
                  <a:lumMod val="75000"/>
                </a:schemeClr>
              </a:solidFill>
              <a:latin typeface="Candara" panose="020E0502030303020204" pitchFamily="34" charset="0"/>
            </a:endParaRPr>
          </a:p>
        </p:txBody>
      </p:sp>
      <p:sp>
        <p:nvSpPr>
          <p:cNvPr id="11" name="TextBox 10">
            <a:extLst>
              <a:ext uri="{FF2B5EF4-FFF2-40B4-BE49-F238E27FC236}">
                <a16:creationId xmlns:a16="http://schemas.microsoft.com/office/drawing/2014/main" id="{1260FC06-6847-0C3E-562B-90CE7F4FB60A}"/>
              </a:ext>
            </a:extLst>
          </p:cNvPr>
          <p:cNvSpPr txBox="1"/>
          <p:nvPr/>
        </p:nvSpPr>
        <p:spPr>
          <a:xfrm>
            <a:off x="9345510" y="3116916"/>
            <a:ext cx="1561082" cy="646331"/>
          </a:xfrm>
          <a:prstGeom prst="rect">
            <a:avLst/>
          </a:prstGeom>
          <a:noFill/>
        </p:spPr>
        <p:txBody>
          <a:bodyPr wrap="square" rtlCol="0">
            <a:spAutoFit/>
          </a:bodyPr>
          <a:lstStyle/>
          <a:p>
            <a:pPr algn="ctr"/>
            <a:r>
              <a:rPr lang="en-US" dirty="0">
                <a:solidFill>
                  <a:schemeClr val="accent2">
                    <a:lumMod val="20000"/>
                    <a:lumOff val="80000"/>
                  </a:schemeClr>
                </a:solidFill>
                <a:latin typeface="Candara" panose="020E0502030303020204" pitchFamily="34" charset="0"/>
              </a:rPr>
              <a:t>EMN Conference</a:t>
            </a:r>
          </a:p>
        </p:txBody>
      </p:sp>
      <p:sp>
        <p:nvSpPr>
          <p:cNvPr id="13" name="TextBox 12">
            <a:extLst>
              <a:ext uri="{FF2B5EF4-FFF2-40B4-BE49-F238E27FC236}">
                <a16:creationId xmlns:a16="http://schemas.microsoft.com/office/drawing/2014/main" id="{65B2764E-7950-E71F-5EA9-5AAF5DD5F3EA}"/>
              </a:ext>
            </a:extLst>
          </p:cNvPr>
          <p:cNvSpPr txBox="1"/>
          <p:nvPr/>
        </p:nvSpPr>
        <p:spPr>
          <a:xfrm>
            <a:off x="333554" y="5484790"/>
            <a:ext cx="11524891" cy="400110"/>
          </a:xfrm>
          <a:prstGeom prst="rect">
            <a:avLst/>
          </a:prstGeom>
          <a:solidFill>
            <a:srgbClr val="F47220"/>
          </a:solidFill>
        </p:spPr>
        <p:txBody>
          <a:bodyPr wrap="square">
            <a:spAutoFit/>
          </a:bodyPr>
          <a:lstStyle/>
          <a:p>
            <a:pPr algn="ctr"/>
            <a:r>
              <a:rPr lang="en-GB" sz="2000" i="1" dirty="0">
                <a:solidFill>
                  <a:schemeClr val="accent4">
                    <a:lumMod val="20000"/>
                    <a:lumOff val="80000"/>
                  </a:schemeClr>
                </a:solidFill>
                <a:latin typeface="Candara" panose="020E0502030303020204" pitchFamily="34" charset="0"/>
              </a:rPr>
              <a:t>Documental materials</a:t>
            </a:r>
            <a:endParaRPr lang="en-US" sz="2000" i="1" dirty="0">
              <a:solidFill>
                <a:schemeClr val="accent4">
                  <a:lumMod val="20000"/>
                  <a:lumOff val="80000"/>
                </a:schemeClr>
              </a:solidFill>
              <a:latin typeface="Candara" panose="020E0502030303020204" pitchFamily="34" charset="0"/>
            </a:endParaRPr>
          </a:p>
        </p:txBody>
      </p:sp>
      <p:sp>
        <p:nvSpPr>
          <p:cNvPr id="14" name="TextBox 13">
            <a:extLst>
              <a:ext uri="{FF2B5EF4-FFF2-40B4-BE49-F238E27FC236}">
                <a16:creationId xmlns:a16="http://schemas.microsoft.com/office/drawing/2014/main" id="{96072E35-809C-3305-21C1-540869413F68}"/>
              </a:ext>
            </a:extLst>
          </p:cNvPr>
          <p:cNvSpPr txBox="1"/>
          <p:nvPr/>
        </p:nvSpPr>
        <p:spPr>
          <a:xfrm>
            <a:off x="3102557" y="4397285"/>
            <a:ext cx="1419046" cy="400110"/>
          </a:xfrm>
          <a:prstGeom prst="rect">
            <a:avLst/>
          </a:prstGeom>
          <a:solidFill>
            <a:srgbClr val="F47220"/>
          </a:solidFill>
        </p:spPr>
        <p:txBody>
          <a:bodyPr wrap="square">
            <a:spAutoFit/>
          </a:bodyPr>
          <a:lstStyle/>
          <a:p>
            <a:pPr algn="ctr"/>
            <a:r>
              <a:rPr lang="en-GB" sz="2000" i="1" dirty="0">
                <a:solidFill>
                  <a:schemeClr val="accent4">
                    <a:lumMod val="20000"/>
                    <a:lumOff val="80000"/>
                  </a:schemeClr>
                </a:solidFill>
                <a:latin typeface="Candara" panose="020E0502030303020204" pitchFamily="34" charset="0"/>
              </a:rPr>
              <a:t>Interviews</a:t>
            </a:r>
            <a:endParaRPr lang="en-US" sz="2000" i="1" dirty="0">
              <a:solidFill>
                <a:schemeClr val="accent4">
                  <a:lumMod val="20000"/>
                  <a:lumOff val="80000"/>
                </a:schemeClr>
              </a:solidFill>
              <a:latin typeface="Candara" panose="020E0502030303020204" pitchFamily="34" charset="0"/>
            </a:endParaRPr>
          </a:p>
        </p:txBody>
      </p:sp>
      <p:sp>
        <p:nvSpPr>
          <p:cNvPr id="15" name="TextBox 14">
            <a:extLst>
              <a:ext uri="{FF2B5EF4-FFF2-40B4-BE49-F238E27FC236}">
                <a16:creationId xmlns:a16="http://schemas.microsoft.com/office/drawing/2014/main" id="{9A6316AC-6AEC-183C-AED6-56C19E3367DD}"/>
              </a:ext>
            </a:extLst>
          </p:cNvPr>
          <p:cNvSpPr txBox="1"/>
          <p:nvPr/>
        </p:nvSpPr>
        <p:spPr>
          <a:xfrm>
            <a:off x="7311871" y="4397285"/>
            <a:ext cx="1419046" cy="400110"/>
          </a:xfrm>
          <a:prstGeom prst="rect">
            <a:avLst/>
          </a:prstGeom>
          <a:solidFill>
            <a:srgbClr val="F47220"/>
          </a:solidFill>
        </p:spPr>
        <p:txBody>
          <a:bodyPr wrap="square">
            <a:spAutoFit/>
          </a:bodyPr>
          <a:lstStyle/>
          <a:p>
            <a:pPr algn="ctr"/>
            <a:r>
              <a:rPr lang="en-GB" sz="2000" i="1" dirty="0">
                <a:solidFill>
                  <a:schemeClr val="accent4">
                    <a:lumMod val="20000"/>
                    <a:lumOff val="80000"/>
                  </a:schemeClr>
                </a:solidFill>
                <a:latin typeface="Candara" panose="020E0502030303020204" pitchFamily="34" charset="0"/>
              </a:rPr>
              <a:t>Speeches</a:t>
            </a:r>
            <a:endParaRPr lang="en-US" sz="2000" i="1" dirty="0">
              <a:solidFill>
                <a:schemeClr val="accent4">
                  <a:lumMod val="20000"/>
                  <a:lumOff val="80000"/>
                </a:schemeClr>
              </a:solidFill>
              <a:latin typeface="Candara" panose="020E0502030303020204" pitchFamily="34" charset="0"/>
            </a:endParaRPr>
          </a:p>
        </p:txBody>
      </p:sp>
      <p:cxnSp>
        <p:nvCxnSpPr>
          <p:cNvPr id="17" name="Straight Arrow Connector 16">
            <a:extLst>
              <a:ext uri="{FF2B5EF4-FFF2-40B4-BE49-F238E27FC236}">
                <a16:creationId xmlns:a16="http://schemas.microsoft.com/office/drawing/2014/main" id="{407683F7-4097-AB37-555A-44D938174B62}"/>
              </a:ext>
            </a:extLst>
          </p:cNvPr>
          <p:cNvCxnSpPr/>
          <p:nvPr/>
        </p:nvCxnSpPr>
        <p:spPr>
          <a:xfrm>
            <a:off x="10155602" y="4597340"/>
            <a:ext cx="0" cy="679510"/>
          </a:xfrm>
          <a:prstGeom prst="straightConnector1">
            <a:avLst/>
          </a:prstGeom>
          <a:ln w="571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42513B7-0F10-3706-42A1-D85476DF0B18}"/>
              </a:ext>
            </a:extLst>
          </p:cNvPr>
          <p:cNvCxnSpPr/>
          <p:nvPr/>
        </p:nvCxnSpPr>
        <p:spPr>
          <a:xfrm>
            <a:off x="1649765" y="4597340"/>
            <a:ext cx="0" cy="679510"/>
          </a:xfrm>
          <a:prstGeom prst="straightConnector1">
            <a:avLst/>
          </a:prstGeom>
          <a:ln w="571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032000A-1582-C7FF-A2F7-DC9356650B54}"/>
              </a:ext>
            </a:extLst>
          </p:cNvPr>
          <p:cNvCxnSpPr/>
          <p:nvPr/>
        </p:nvCxnSpPr>
        <p:spPr>
          <a:xfrm>
            <a:off x="6021751" y="4581435"/>
            <a:ext cx="0" cy="679510"/>
          </a:xfrm>
          <a:prstGeom prst="straightConnector1">
            <a:avLst/>
          </a:prstGeom>
          <a:ln w="571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33F3A13-99D4-4DB7-5B1D-BE685266F368}"/>
              </a:ext>
            </a:extLst>
          </p:cNvPr>
          <p:cNvCxnSpPr>
            <a:cxnSpLocks/>
          </p:cNvCxnSpPr>
          <p:nvPr/>
        </p:nvCxnSpPr>
        <p:spPr>
          <a:xfrm flipH="1">
            <a:off x="8326802" y="3759313"/>
            <a:ext cx="664798" cy="387631"/>
          </a:xfrm>
          <a:prstGeom prst="straightConnector1">
            <a:avLst/>
          </a:prstGeom>
          <a:ln w="571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ACEAA4F-5735-4040-71F6-3331758EA204}"/>
              </a:ext>
            </a:extLst>
          </p:cNvPr>
          <p:cNvCxnSpPr>
            <a:cxnSpLocks/>
          </p:cNvCxnSpPr>
          <p:nvPr/>
        </p:nvCxnSpPr>
        <p:spPr>
          <a:xfrm flipH="1">
            <a:off x="4117488" y="3759313"/>
            <a:ext cx="664798" cy="387631"/>
          </a:xfrm>
          <a:prstGeom prst="straightConnector1">
            <a:avLst/>
          </a:prstGeom>
          <a:ln w="571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DB771EF-0089-348E-863E-B009F60BBE76}"/>
              </a:ext>
            </a:extLst>
          </p:cNvPr>
          <p:cNvCxnSpPr>
            <a:cxnSpLocks/>
          </p:cNvCxnSpPr>
          <p:nvPr/>
        </p:nvCxnSpPr>
        <p:spPr>
          <a:xfrm>
            <a:off x="7051189" y="3753357"/>
            <a:ext cx="664798" cy="387631"/>
          </a:xfrm>
          <a:prstGeom prst="straightConnector1">
            <a:avLst/>
          </a:prstGeom>
          <a:ln w="571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3E5C420-E1DA-06C2-E891-89B57FF7796A}"/>
              </a:ext>
            </a:extLst>
          </p:cNvPr>
          <p:cNvCxnSpPr>
            <a:cxnSpLocks/>
          </p:cNvCxnSpPr>
          <p:nvPr/>
        </p:nvCxnSpPr>
        <p:spPr>
          <a:xfrm>
            <a:off x="2841875" y="3736256"/>
            <a:ext cx="664798" cy="387631"/>
          </a:xfrm>
          <a:prstGeom prst="straightConnector1">
            <a:avLst/>
          </a:prstGeom>
          <a:ln w="571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B6B6C801-FBA9-241D-A135-8076B9F99723}"/>
              </a:ext>
            </a:extLst>
          </p:cNvPr>
          <p:cNvSpPr txBox="1"/>
          <p:nvPr/>
        </p:nvSpPr>
        <p:spPr>
          <a:xfrm>
            <a:off x="333553" y="6105665"/>
            <a:ext cx="11524891" cy="400110"/>
          </a:xfrm>
          <a:prstGeom prst="rect">
            <a:avLst/>
          </a:prstGeom>
          <a:noFill/>
        </p:spPr>
        <p:txBody>
          <a:bodyPr wrap="square">
            <a:spAutoFit/>
          </a:bodyPr>
          <a:lstStyle/>
          <a:p>
            <a:pPr algn="ctr"/>
            <a:r>
              <a:rPr lang="en-GB" sz="2000" b="1" dirty="0">
                <a:latin typeface="Candara" panose="020E0502030303020204" pitchFamily="34" charset="0"/>
              </a:rPr>
              <a:t>Abductive research design</a:t>
            </a:r>
            <a:endParaRPr lang="en-US" sz="2000" b="1" dirty="0">
              <a:latin typeface="Candara" panose="020E0502030303020204" pitchFamily="34" charset="0"/>
            </a:endParaRPr>
          </a:p>
        </p:txBody>
      </p:sp>
    </p:spTree>
    <p:extLst>
      <p:ext uri="{BB962C8B-B14F-4D97-AF65-F5344CB8AC3E}">
        <p14:creationId xmlns:p14="http://schemas.microsoft.com/office/powerpoint/2010/main" val="275699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BA17AB4-EF93-AFA3-49F0-1F3C9669C86D}"/>
              </a:ext>
            </a:extLst>
          </p:cNvPr>
          <p:cNvSpPr/>
          <p:nvPr/>
        </p:nvSpPr>
        <p:spPr>
          <a:xfrm>
            <a:off x="6206100" y="1979476"/>
            <a:ext cx="5760261" cy="4231706"/>
          </a:xfrm>
          <a:prstGeom prst="rect">
            <a:avLst/>
          </a:prstGeom>
          <a:solidFill>
            <a:srgbClr val="C63B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65E6B165-7AAC-2BE9-4248-56AF4DF8F8AF}"/>
              </a:ext>
            </a:extLst>
          </p:cNvPr>
          <p:cNvSpPr/>
          <p:nvPr/>
        </p:nvSpPr>
        <p:spPr>
          <a:xfrm>
            <a:off x="225622" y="1985714"/>
            <a:ext cx="5760261" cy="4231706"/>
          </a:xfrm>
          <a:prstGeom prst="rect">
            <a:avLst/>
          </a:prstGeom>
          <a:solidFill>
            <a:srgbClr val="C63B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2FE1E31-6C3E-9EC4-0345-04486B0E0416}"/>
              </a:ext>
            </a:extLst>
          </p:cNvPr>
          <p:cNvSpPr txBox="1"/>
          <p:nvPr/>
        </p:nvSpPr>
        <p:spPr>
          <a:xfrm>
            <a:off x="2953384" y="429626"/>
            <a:ext cx="6285247" cy="461665"/>
          </a:xfrm>
          <a:prstGeom prst="rect">
            <a:avLst/>
          </a:prstGeom>
          <a:noFill/>
        </p:spPr>
        <p:txBody>
          <a:bodyPr wrap="none" rtlCol="0">
            <a:spAutoFit/>
          </a:bodyPr>
          <a:lstStyle/>
          <a:p>
            <a:pPr algn="ctr"/>
            <a:r>
              <a:rPr lang="en-US" sz="2400" b="1" dirty="0">
                <a:solidFill>
                  <a:srgbClr val="F47220"/>
                </a:solidFill>
                <a:latin typeface="Candara" panose="020E0502030303020204" pitchFamily="34" charset="0"/>
              </a:rPr>
              <a:t>MOTIVATIONS: </a:t>
            </a:r>
            <a:r>
              <a:rPr lang="en-US" sz="2400" b="1" dirty="0">
                <a:latin typeface="Candara" panose="020E0502030303020204" pitchFamily="34" charset="0"/>
              </a:rPr>
              <a:t>THE HUMANITARIAN DEFENCE</a:t>
            </a:r>
          </a:p>
        </p:txBody>
      </p:sp>
      <p:sp>
        <p:nvSpPr>
          <p:cNvPr id="8" name="TextBox 7">
            <a:extLst>
              <a:ext uri="{FF2B5EF4-FFF2-40B4-BE49-F238E27FC236}">
                <a16:creationId xmlns:a16="http://schemas.microsoft.com/office/drawing/2014/main" id="{7E6D12B2-A6DD-4A3A-7183-4B45BE2921EB}"/>
              </a:ext>
            </a:extLst>
          </p:cNvPr>
          <p:cNvSpPr txBox="1"/>
          <p:nvPr/>
        </p:nvSpPr>
        <p:spPr>
          <a:xfrm>
            <a:off x="455708" y="1405605"/>
            <a:ext cx="5420067" cy="391389"/>
          </a:xfrm>
          <a:prstGeom prst="rect">
            <a:avLst/>
          </a:prstGeom>
          <a:noFill/>
        </p:spPr>
        <p:txBody>
          <a:bodyPr wrap="square">
            <a:spAutoFit/>
          </a:bodyPr>
          <a:lstStyle/>
          <a:p>
            <a:pPr>
              <a:lnSpc>
                <a:spcPct val="107000"/>
              </a:lnSpc>
              <a:spcAft>
                <a:spcPts val="800"/>
              </a:spcAft>
            </a:pPr>
            <a:r>
              <a:rPr lang="en-GB" sz="1900" b="1" dirty="0">
                <a:effectLst/>
                <a:latin typeface="Candara" panose="020E0502030303020204" pitchFamily="34" charset="0"/>
                <a:ea typeface="Calibri" panose="020F0502020204030204" pitchFamily="34" charset="0"/>
                <a:cs typeface="Times New Roman" panose="02020603050405020304" pitchFamily="18" charset="0"/>
              </a:rPr>
              <a:t>HUMANITARIAN</a:t>
            </a:r>
          </a:p>
        </p:txBody>
      </p:sp>
      <p:sp>
        <p:nvSpPr>
          <p:cNvPr id="9" name="TextBox 8">
            <a:extLst>
              <a:ext uri="{FF2B5EF4-FFF2-40B4-BE49-F238E27FC236}">
                <a16:creationId xmlns:a16="http://schemas.microsoft.com/office/drawing/2014/main" id="{5F6D81A0-DFC4-3813-C5F2-E3AF05209369}"/>
              </a:ext>
            </a:extLst>
          </p:cNvPr>
          <p:cNvSpPr txBox="1"/>
          <p:nvPr/>
        </p:nvSpPr>
        <p:spPr>
          <a:xfrm>
            <a:off x="6254638" y="1405604"/>
            <a:ext cx="5420067" cy="391389"/>
          </a:xfrm>
          <a:prstGeom prst="rect">
            <a:avLst/>
          </a:prstGeom>
          <a:noFill/>
        </p:spPr>
        <p:txBody>
          <a:bodyPr wrap="square">
            <a:spAutoFit/>
          </a:bodyPr>
          <a:lstStyle/>
          <a:p>
            <a:pPr algn="r">
              <a:lnSpc>
                <a:spcPct val="107000"/>
              </a:lnSpc>
              <a:spcAft>
                <a:spcPts val="800"/>
              </a:spcAft>
            </a:pPr>
            <a:r>
              <a:rPr lang="en-GB" sz="1900" b="1" dirty="0">
                <a:effectLst/>
                <a:latin typeface="Candara" panose="020E0502030303020204" pitchFamily="34" charset="0"/>
                <a:ea typeface="Calibri" panose="020F0502020204030204" pitchFamily="34" charset="0"/>
                <a:cs typeface="Times New Roman" panose="02020603050405020304" pitchFamily="18" charset="0"/>
              </a:rPr>
              <a:t>REPUTATIONAL</a:t>
            </a:r>
          </a:p>
        </p:txBody>
      </p:sp>
      <p:sp>
        <p:nvSpPr>
          <p:cNvPr id="10" name="TextBox 9">
            <a:extLst>
              <a:ext uri="{FF2B5EF4-FFF2-40B4-BE49-F238E27FC236}">
                <a16:creationId xmlns:a16="http://schemas.microsoft.com/office/drawing/2014/main" id="{C9B8815D-EAD0-F65C-87CD-0D95DE8308D7}"/>
              </a:ext>
            </a:extLst>
          </p:cNvPr>
          <p:cNvSpPr txBox="1"/>
          <p:nvPr/>
        </p:nvSpPr>
        <p:spPr>
          <a:xfrm>
            <a:off x="439579" y="2286658"/>
            <a:ext cx="5213952" cy="3617337"/>
          </a:xfrm>
          <a:prstGeom prst="rect">
            <a:avLst/>
          </a:prstGeom>
          <a:solidFill>
            <a:schemeClr val="bg1"/>
          </a:solidFill>
          <a:ln>
            <a:noFill/>
          </a:ln>
        </p:spPr>
        <p:txBody>
          <a:bodyPr wrap="square">
            <a:spAutoFit/>
          </a:bodyPr>
          <a:lstStyle/>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Basics: </a:t>
            </a:r>
            <a:r>
              <a:rPr lang="en-GB" sz="1900" dirty="0">
                <a:latin typeface="Candara" panose="020E0502030303020204" pitchFamily="34" charset="0"/>
                <a:ea typeface="Calibri" panose="020F0502020204030204" pitchFamily="34" charset="0"/>
                <a:cs typeface="Times New Roman" panose="02020603050405020304" pitchFamily="18" charset="0"/>
              </a:rPr>
              <a:t>Climate migration as an inevitable </a:t>
            </a:r>
            <a:r>
              <a:rPr lang="en-GB" sz="1900" b="1" dirty="0">
                <a:latin typeface="Candara" panose="020E0502030303020204" pitchFamily="34" charset="0"/>
                <a:ea typeface="Calibri" panose="020F0502020204030204" pitchFamily="34" charset="0"/>
                <a:cs typeface="Times New Roman" panose="02020603050405020304" pitchFamily="18" charset="0"/>
              </a:rPr>
              <a:t>problem</a:t>
            </a:r>
            <a:r>
              <a:rPr lang="en-GB" sz="1900" dirty="0">
                <a:latin typeface="Candara" panose="020E0502030303020204" pitchFamily="34" charset="0"/>
                <a:ea typeface="Calibri" panose="020F0502020204030204" pitchFamily="34" charset="0"/>
                <a:cs typeface="Times New Roman" panose="02020603050405020304" pitchFamily="18" charset="0"/>
              </a:rPr>
              <a:t>, creating or exacerbating vulnerabilities. Normative understandings and sentiments of concern for the displaced. </a:t>
            </a:r>
          </a:p>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The displaced</a:t>
            </a:r>
            <a:r>
              <a:rPr lang="en-GB" sz="1900"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a:t>
            </a:r>
            <a:r>
              <a:rPr lang="en-GB" sz="1900" i="1" dirty="0">
                <a:solidFill>
                  <a:schemeClr val="accent2">
                    <a:lumMod val="75000"/>
                  </a:schemeClr>
                </a:solidFill>
                <a:latin typeface="Candara" panose="020E0502030303020204" pitchFamily="34" charset="0"/>
                <a:ea typeface="Calibri" panose="020F0502020204030204" pitchFamily="34" charset="0"/>
                <a:cs typeface="Times New Roman" panose="02020603050405020304" pitchFamily="18" charset="0"/>
              </a:rPr>
              <a:t> </a:t>
            </a:r>
            <a:r>
              <a:rPr lang="en-GB" sz="1900" dirty="0">
                <a:latin typeface="Candara" panose="020E0502030303020204" pitchFamily="34" charset="0"/>
                <a:ea typeface="Calibri" panose="020F0502020204030204" pitchFamily="34" charset="0"/>
                <a:cs typeface="Times New Roman" panose="02020603050405020304" pitchFamily="18" charset="0"/>
              </a:rPr>
              <a:t>In need of </a:t>
            </a:r>
            <a:r>
              <a:rPr lang="en-GB" sz="1900" b="1" dirty="0">
                <a:latin typeface="Candara" panose="020E0502030303020204" pitchFamily="34" charset="0"/>
                <a:ea typeface="Calibri" panose="020F0502020204030204" pitchFamily="34" charset="0"/>
                <a:cs typeface="Times New Roman" panose="02020603050405020304" pitchFamily="18" charset="0"/>
              </a:rPr>
              <a:t>assistance</a:t>
            </a:r>
            <a:r>
              <a:rPr lang="en-GB" sz="1900" dirty="0">
                <a:latin typeface="Candara" panose="020E0502030303020204" pitchFamily="34" charset="0"/>
                <a:ea typeface="Calibri" panose="020F0502020204030204" pitchFamily="34" charset="0"/>
                <a:cs typeface="Times New Roman" panose="02020603050405020304" pitchFamily="18" charset="0"/>
              </a:rPr>
              <a:t>, victims, passive.</a:t>
            </a:r>
          </a:p>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EU</a:t>
            </a:r>
            <a:r>
              <a:rPr lang="en-GB" sz="1900" dirty="0">
                <a:solidFill>
                  <a:srgbClr val="C00000"/>
                </a:solidFill>
                <a:latin typeface="Candara" panose="020E0502030303020204" pitchFamily="34" charset="0"/>
                <a:ea typeface="Calibri" panose="020F0502020204030204" pitchFamily="34" charset="0"/>
                <a:cs typeface="Times New Roman" panose="02020603050405020304" pitchFamily="18" charset="0"/>
              </a:rPr>
              <a:t>: </a:t>
            </a:r>
            <a:r>
              <a:rPr lang="en-GB" sz="1900" dirty="0">
                <a:latin typeface="Candara" panose="020E0502030303020204" pitchFamily="34" charset="0"/>
                <a:ea typeface="Calibri" panose="020F0502020204030204" pitchFamily="34" charset="0"/>
                <a:cs typeface="Times New Roman" panose="02020603050405020304" pitchFamily="18" charset="0"/>
              </a:rPr>
              <a:t>Human rights </a:t>
            </a:r>
            <a:r>
              <a:rPr lang="en-GB" sz="1900" b="1" dirty="0">
                <a:latin typeface="Candara" panose="020E0502030303020204" pitchFamily="34" charset="0"/>
                <a:ea typeface="Calibri" panose="020F0502020204030204" pitchFamily="34" charset="0"/>
                <a:cs typeface="Times New Roman" panose="02020603050405020304" pitchFamily="18" charset="0"/>
              </a:rPr>
              <a:t>advocate</a:t>
            </a:r>
            <a:r>
              <a:rPr lang="en-GB" sz="1900" dirty="0">
                <a:latin typeface="Candara" panose="020E0502030303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Language</a:t>
            </a:r>
            <a:r>
              <a:rPr lang="en-GB" sz="1900" dirty="0">
                <a:solidFill>
                  <a:srgbClr val="C00000"/>
                </a:solidFill>
                <a:latin typeface="Candara" panose="020E0502030303020204" pitchFamily="34" charset="0"/>
                <a:ea typeface="Calibri" panose="020F0502020204030204" pitchFamily="34" charset="0"/>
                <a:cs typeface="Times New Roman" panose="02020603050405020304" pitchFamily="18" charset="0"/>
              </a:rPr>
              <a:t> </a:t>
            </a:r>
            <a:r>
              <a:rPr lang="en-GB" sz="1900" dirty="0">
                <a:latin typeface="Candara" panose="020E0502030303020204" pitchFamily="34" charset="0"/>
                <a:ea typeface="Calibri" panose="020F0502020204030204" pitchFamily="34" charset="0"/>
                <a:cs typeface="Times New Roman" panose="02020603050405020304" pitchFamily="18" charset="0"/>
              </a:rPr>
              <a:t>expresses the plight of the displaced.</a:t>
            </a:r>
          </a:p>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Climate Hazards </a:t>
            </a:r>
            <a:r>
              <a:rPr lang="en-GB" sz="1900" dirty="0">
                <a:latin typeface="Candara" panose="020E0502030303020204" pitchFamily="34" charset="0"/>
                <a:ea typeface="Calibri" panose="020F0502020204030204" pitchFamily="34" charset="0"/>
                <a:cs typeface="Times New Roman" panose="02020603050405020304" pitchFamily="18" charset="0"/>
              </a:rPr>
              <a:t>hurt the vulnerable, mostly in </a:t>
            </a:r>
            <a:r>
              <a:rPr lang="en-GB" sz="1900" b="1" dirty="0">
                <a:latin typeface="Candara" panose="020E0502030303020204" pitchFamily="34" charset="0"/>
                <a:ea typeface="Calibri" panose="020F0502020204030204" pitchFamily="34" charset="0"/>
                <a:cs typeface="Times New Roman" panose="02020603050405020304" pitchFamily="18" charset="0"/>
              </a:rPr>
              <a:t>third countries</a:t>
            </a:r>
            <a:r>
              <a:rPr lang="en-GB" sz="1900" dirty="0">
                <a:latin typeface="Candara" panose="020E0502030303020204" pitchFamily="34" charset="0"/>
                <a:ea typeface="Calibri" panose="020F0502020204030204" pitchFamily="34" charset="0"/>
                <a:cs typeface="Times New Roman" panose="02020603050405020304" pitchFamily="18" charset="0"/>
              </a:rPr>
              <a:t>.</a:t>
            </a:r>
          </a:p>
        </p:txBody>
      </p:sp>
      <p:sp>
        <p:nvSpPr>
          <p:cNvPr id="11" name="TextBox 10">
            <a:extLst>
              <a:ext uri="{FF2B5EF4-FFF2-40B4-BE49-F238E27FC236}">
                <a16:creationId xmlns:a16="http://schemas.microsoft.com/office/drawing/2014/main" id="{A0A4CBA8-3BB7-E524-E2D4-D340E3485FA5}"/>
              </a:ext>
            </a:extLst>
          </p:cNvPr>
          <p:cNvSpPr txBox="1"/>
          <p:nvPr/>
        </p:nvSpPr>
        <p:spPr>
          <a:xfrm>
            <a:off x="6479254" y="2337955"/>
            <a:ext cx="5213952" cy="3514745"/>
          </a:xfrm>
          <a:prstGeom prst="rect">
            <a:avLst/>
          </a:prstGeom>
          <a:solidFill>
            <a:schemeClr val="bg1"/>
          </a:solidFill>
          <a:ln>
            <a:noFill/>
          </a:ln>
        </p:spPr>
        <p:txBody>
          <a:bodyPr wrap="square">
            <a:spAutoFit/>
          </a:bodyPr>
          <a:lstStyle/>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Basics: </a:t>
            </a:r>
            <a:r>
              <a:rPr lang="en-GB" sz="1900" dirty="0">
                <a:latin typeface="Candara" panose="020E0502030303020204" pitchFamily="34" charset="0"/>
                <a:ea typeface="Calibri" panose="020F0502020204030204" pitchFamily="34" charset="0"/>
                <a:cs typeface="Times New Roman" panose="02020603050405020304" pitchFamily="18" charset="0"/>
              </a:rPr>
              <a:t>Climate migration as a </a:t>
            </a:r>
            <a:r>
              <a:rPr lang="en-GB" sz="1900" b="1" dirty="0">
                <a:latin typeface="Candara" panose="020E0502030303020204" pitchFamily="34" charset="0"/>
                <a:ea typeface="Calibri" panose="020F0502020204030204" pitchFamily="34" charset="0"/>
                <a:cs typeface="Times New Roman" panose="02020603050405020304" pitchFamily="18" charset="0"/>
              </a:rPr>
              <a:t>challenge</a:t>
            </a:r>
            <a:r>
              <a:rPr lang="en-GB" sz="1900" dirty="0">
                <a:latin typeface="Candara" panose="020E0502030303020204" pitchFamily="34" charset="0"/>
                <a:ea typeface="Calibri" panose="020F0502020204030204" pitchFamily="34" charset="0"/>
                <a:cs typeface="Times New Roman" panose="02020603050405020304" pitchFamily="18" charset="0"/>
              </a:rPr>
              <a:t>. Pragmatic, resolution-oriented understandings and sentiments of concern for how the EU will take a leading role. </a:t>
            </a:r>
          </a:p>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The displaced</a:t>
            </a:r>
            <a:r>
              <a:rPr lang="en-GB" sz="1900"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 </a:t>
            </a:r>
            <a:r>
              <a:rPr lang="en-GB" sz="1900" dirty="0">
                <a:latin typeface="Candara" panose="020E0502030303020204" pitchFamily="34" charset="0"/>
                <a:ea typeface="Calibri" panose="020F0502020204030204" pitchFamily="34" charset="0"/>
                <a:cs typeface="Times New Roman" panose="02020603050405020304" pitchFamily="18" charset="0"/>
              </a:rPr>
              <a:t>The challenge, a signalling device, to be overcome procedurally.</a:t>
            </a:r>
          </a:p>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EU: </a:t>
            </a:r>
            <a:r>
              <a:rPr lang="en-GB" sz="1900" dirty="0">
                <a:latin typeface="Candara" panose="020E0502030303020204" pitchFamily="34" charset="0"/>
                <a:ea typeface="Calibri" panose="020F0502020204030204" pitchFamily="34" charset="0"/>
                <a:cs typeface="Times New Roman" panose="02020603050405020304" pitchFamily="18" charset="0"/>
              </a:rPr>
              <a:t>At the forefront, proactive (even when reactive), responsible, responsive, </a:t>
            </a:r>
            <a:r>
              <a:rPr lang="en-GB" sz="1900" b="1" dirty="0">
                <a:latin typeface="Candara" panose="020E0502030303020204" pitchFamily="34" charset="0"/>
                <a:ea typeface="Calibri" panose="020F0502020204030204" pitchFamily="34" charset="0"/>
                <a:cs typeface="Times New Roman" panose="02020603050405020304" pitchFamily="18" charset="0"/>
              </a:rPr>
              <a:t>authoritative</a:t>
            </a:r>
            <a:r>
              <a:rPr lang="en-GB" sz="1900" dirty="0">
                <a:latin typeface="Candara" panose="020E0502030303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900" b="1"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Climate Hazards</a:t>
            </a:r>
            <a:r>
              <a:rPr lang="en-GB" sz="1900" i="1" dirty="0">
                <a:solidFill>
                  <a:srgbClr val="C00000"/>
                </a:solidFill>
                <a:latin typeface="Candara" panose="020E0502030303020204" pitchFamily="34" charset="0"/>
                <a:ea typeface="Calibri" panose="020F0502020204030204" pitchFamily="34" charset="0"/>
                <a:cs typeface="Times New Roman" panose="02020603050405020304" pitchFamily="18" charset="0"/>
              </a:rPr>
              <a:t> </a:t>
            </a:r>
            <a:r>
              <a:rPr lang="en-GB" sz="1900" dirty="0">
                <a:latin typeface="Candara" panose="020E0502030303020204" pitchFamily="34" charset="0"/>
                <a:ea typeface="Calibri" panose="020F0502020204030204" pitchFamily="34" charset="0"/>
                <a:cs typeface="Times New Roman" panose="02020603050405020304" pitchFamily="18" charset="0"/>
              </a:rPr>
              <a:t>require management and leadership, mostly in </a:t>
            </a:r>
            <a:r>
              <a:rPr lang="en-GB" sz="1900" b="1" dirty="0">
                <a:latin typeface="Candara" panose="020E0502030303020204" pitchFamily="34" charset="0"/>
                <a:ea typeface="Calibri" panose="020F0502020204030204" pitchFamily="34" charset="0"/>
                <a:cs typeface="Times New Roman" panose="02020603050405020304" pitchFamily="18" charset="0"/>
              </a:rPr>
              <a:t>third countries</a:t>
            </a:r>
            <a:r>
              <a:rPr lang="en-GB" sz="1900" dirty="0">
                <a:latin typeface="Candara" panose="020E0502030303020204" pitchFamily="34" charset="0"/>
                <a:ea typeface="Calibri" panose="020F0502020204030204" pitchFamily="34" charset="0"/>
                <a:cs typeface="Times New Roman" panose="02020603050405020304" pitchFamily="18" charset="0"/>
              </a:rPr>
              <a:t>.</a:t>
            </a:r>
          </a:p>
        </p:txBody>
      </p:sp>
      <p:sp>
        <p:nvSpPr>
          <p:cNvPr id="13" name="TextBox 12">
            <a:extLst>
              <a:ext uri="{FF2B5EF4-FFF2-40B4-BE49-F238E27FC236}">
                <a16:creationId xmlns:a16="http://schemas.microsoft.com/office/drawing/2014/main" id="{93AC999B-A151-E733-CD3C-C9D8108F2C53}"/>
              </a:ext>
            </a:extLst>
          </p:cNvPr>
          <p:cNvSpPr txBox="1"/>
          <p:nvPr/>
        </p:nvSpPr>
        <p:spPr>
          <a:xfrm>
            <a:off x="3046555" y="1381938"/>
            <a:ext cx="6098874" cy="375552"/>
          </a:xfrm>
          <a:prstGeom prst="rect">
            <a:avLst/>
          </a:prstGeom>
          <a:noFill/>
        </p:spPr>
        <p:txBody>
          <a:bodyPr wrap="square">
            <a:spAutoFit/>
          </a:bodyPr>
          <a:lstStyle/>
          <a:p>
            <a:pPr algn="ctr">
              <a:lnSpc>
                <a:spcPct val="107000"/>
              </a:lnSpc>
              <a:spcAft>
                <a:spcPts val="800"/>
              </a:spcAft>
            </a:pPr>
            <a:r>
              <a:rPr lang="en-GB" sz="1800" b="1" i="1" dirty="0">
                <a:solidFill>
                  <a:srgbClr val="C00000"/>
                </a:solidFill>
                <a:effectLst/>
                <a:latin typeface="Candara" panose="020E0502030303020204" pitchFamily="34" charset="0"/>
                <a:ea typeface="Calibri" panose="020F0502020204030204" pitchFamily="34" charset="0"/>
                <a:cs typeface="Times New Roman" panose="02020603050405020304" pitchFamily="18" charset="0"/>
              </a:rPr>
              <a:t>Highly interlinked</a:t>
            </a:r>
            <a:endParaRPr lang="en-GB" sz="1400" i="1" dirty="0">
              <a:solidFill>
                <a:srgbClr val="C00000"/>
              </a:solidFill>
              <a:effectLst/>
              <a:latin typeface="Candara" panose="020E0502030303020204" pitchFamily="34" charset="0"/>
              <a:ea typeface="Calibri" panose="020F0502020204030204" pitchFamily="34" charset="0"/>
              <a:cs typeface="Times New Roman" panose="02020603050405020304" pitchFamily="18" charset="0"/>
            </a:endParaRPr>
          </a:p>
        </p:txBody>
      </p:sp>
      <p:cxnSp>
        <p:nvCxnSpPr>
          <p:cNvPr id="5" name="Straight Arrow Connector 4">
            <a:extLst>
              <a:ext uri="{FF2B5EF4-FFF2-40B4-BE49-F238E27FC236}">
                <a16:creationId xmlns:a16="http://schemas.microsoft.com/office/drawing/2014/main" id="{D3ECA99B-E2DE-FD04-ACD0-CE8AA3423429}"/>
              </a:ext>
            </a:extLst>
          </p:cNvPr>
          <p:cNvCxnSpPr>
            <a:cxnSpLocks/>
          </p:cNvCxnSpPr>
          <p:nvPr/>
        </p:nvCxnSpPr>
        <p:spPr>
          <a:xfrm>
            <a:off x="7164744" y="1581167"/>
            <a:ext cx="2550748" cy="0"/>
          </a:xfrm>
          <a:prstGeom prst="straightConnector1">
            <a:avLst/>
          </a:prstGeom>
          <a:ln w="57150">
            <a:solidFill>
              <a:srgbClr val="F4722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B6DC65C5-6A73-E22B-893E-34E577867986}"/>
              </a:ext>
            </a:extLst>
          </p:cNvPr>
          <p:cNvCxnSpPr>
            <a:cxnSpLocks/>
          </p:cNvCxnSpPr>
          <p:nvPr/>
        </p:nvCxnSpPr>
        <p:spPr>
          <a:xfrm flipH="1">
            <a:off x="2421294" y="1581167"/>
            <a:ext cx="2550748" cy="0"/>
          </a:xfrm>
          <a:prstGeom prst="straightConnector1">
            <a:avLst/>
          </a:prstGeom>
          <a:ln w="57150">
            <a:solidFill>
              <a:srgbClr val="F4722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3436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212BA03-CDD7-C47A-6101-BF28A98771F2}"/>
              </a:ext>
            </a:extLst>
          </p:cNvPr>
          <p:cNvSpPr/>
          <p:nvPr/>
        </p:nvSpPr>
        <p:spPr>
          <a:xfrm>
            <a:off x="0" y="1481072"/>
            <a:ext cx="12192000" cy="44679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D12A6E5-8275-2C88-B6DD-83AAA6167FCD}"/>
              </a:ext>
            </a:extLst>
          </p:cNvPr>
          <p:cNvSpPr txBox="1"/>
          <p:nvPr/>
        </p:nvSpPr>
        <p:spPr>
          <a:xfrm>
            <a:off x="424778" y="429626"/>
            <a:ext cx="11342464" cy="461665"/>
          </a:xfrm>
          <a:prstGeom prst="rect">
            <a:avLst/>
          </a:prstGeom>
          <a:noFill/>
        </p:spPr>
        <p:txBody>
          <a:bodyPr wrap="none" rtlCol="0">
            <a:spAutoFit/>
          </a:bodyPr>
          <a:lstStyle/>
          <a:p>
            <a:pPr algn="ctr"/>
            <a:r>
              <a:rPr lang="en-US" sz="2400" b="1" dirty="0">
                <a:solidFill>
                  <a:srgbClr val="C00000"/>
                </a:solidFill>
                <a:latin typeface="Candara" panose="020E0502030303020204" pitchFamily="34" charset="0"/>
              </a:rPr>
              <a:t>CLIMATE HAZARDS AND PHYSICAL VULNERABILITY: </a:t>
            </a:r>
            <a:r>
              <a:rPr lang="en-US" sz="2400" b="1" dirty="0">
                <a:latin typeface="Candara" panose="020E0502030303020204" pitchFamily="34" charset="0"/>
              </a:rPr>
              <a:t>PERCEIVED OVERALL EXPOSURE</a:t>
            </a:r>
          </a:p>
        </p:txBody>
      </p:sp>
      <p:pic>
        <p:nvPicPr>
          <p:cNvPr id="10" name="Picture 9" descr="A map of the world with different colored countries/regions&#10;&#10;Description automatically generated with low confidence">
            <a:extLst>
              <a:ext uri="{FF2B5EF4-FFF2-40B4-BE49-F238E27FC236}">
                <a16:creationId xmlns:a16="http://schemas.microsoft.com/office/drawing/2014/main" id="{B53589E0-E435-4B00-4881-E8B41C23AF0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6735" y="1646444"/>
            <a:ext cx="5823046" cy="4137211"/>
          </a:xfrm>
          <a:prstGeom prst="rect">
            <a:avLst/>
          </a:prstGeom>
          <a:noFill/>
          <a:ln>
            <a:noFill/>
          </a:ln>
        </p:spPr>
      </p:pic>
      <p:pic>
        <p:nvPicPr>
          <p:cNvPr id="11" name="Picture 10" descr="A map of the world&#10;&#10;Description automatically generated with medium confidence">
            <a:extLst>
              <a:ext uri="{FF2B5EF4-FFF2-40B4-BE49-F238E27FC236}">
                <a16:creationId xmlns:a16="http://schemas.microsoft.com/office/drawing/2014/main" id="{48F5BE4A-F24A-7481-A7E7-8923B4DD7C3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0318" y="1646444"/>
            <a:ext cx="5823044" cy="4137210"/>
          </a:xfrm>
          <a:prstGeom prst="rect">
            <a:avLst/>
          </a:prstGeom>
          <a:noFill/>
          <a:ln>
            <a:noFill/>
          </a:ln>
        </p:spPr>
      </p:pic>
      <p:sp>
        <p:nvSpPr>
          <p:cNvPr id="12" name="TextBox 11">
            <a:extLst>
              <a:ext uri="{FF2B5EF4-FFF2-40B4-BE49-F238E27FC236}">
                <a16:creationId xmlns:a16="http://schemas.microsoft.com/office/drawing/2014/main" id="{084F2786-FDC9-D84D-4987-2DDCEB97A230}"/>
              </a:ext>
            </a:extLst>
          </p:cNvPr>
          <p:cNvSpPr txBox="1"/>
          <p:nvPr/>
        </p:nvSpPr>
        <p:spPr>
          <a:xfrm>
            <a:off x="146735" y="1062549"/>
            <a:ext cx="5823046" cy="338554"/>
          </a:xfrm>
          <a:prstGeom prst="rect">
            <a:avLst/>
          </a:prstGeom>
          <a:noFill/>
        </p:spPr>
        <p:txBody>
          <a:bodyPr wrap="square" rtlCol="0">
            <a:spAutoFit/>
          </a:bodyPr>
          <a:lstStyle/>
          <a:p>
            <a:pPr algn="ctr"/>
            <a:r>
              <a:rPr lang="en-US" sz="1600" b="1" i="1" dirty="0">
                <a:solidFill>
                  <a:srgbClr val="F47220"/>
                </a:solidFill>
                <a:latin typeface="Candara" panose="020E0502030303020204" pitchFamily="34" charset="0"/>
              </a:rPr>
              <a:t>Only physical vulnerability</a:t>
            </a:r>
          </a:p>
        </p:txBody>
      </p:sp>
      <p:sp>
        <p:nvSpPr>
          <p:cNvPr id="17" name="TextBox 16">
            <a:extLst>
              <a:ext uri="{FF2B5EF4-FFF2-40B4-BE49-F238E27FC236}">
                <a16:creationId xmlns:a16="http://schemas.microsoft.com/office/drawing/2014/main" id="{B418A7C3-4A7A-DAFB-8163-9555F7A7A727}"/>
              </a:ext>
            </a:extLst>
          </p:cNvPr>
          <p:cNvSpPr txBox="1"/>
          <p:nvPr/>
        </p:nvSpPr>
        <p:spPr>
          <a:xfrm>
            <a:off x="6194870" y="1062549"/>
            <a:ext cx="5823044" cy="338554"/>
          </a:xfrm>
          <a:prstGeom prst="rect">
            <a:avLst/>
          </a:prstGeom>
          <a:noFill/>
        </p:spPr>
        <p:txBody>
          <a:bodyPr wrap="square" rtlCol="0">
            <a:spAutoFit/>
          </a:bodyPr>
          <a:lstStyle/>
          <a:p>
            <a:pPr algn="ctr"/>
            <a:r>
              <a:rPr lang="en-GB" sz="1600" b="1" i="1" dirty="0">
                <a:solidFill>
                  <a:srgbClr val="F47220"/>
                </a:solidFill>
                <a:latin typeface="Candara" panose="020E0502030303020204" pitchFamily="34" charset="0"/>
              </a:rPr>
              <a:t>Considering socioeconomic factors</a:t>
            </a:r>
          </a:p>
        </p:txBody>
      </p:sp>
      <p:sp>
        <p:nvSpPr>
          <p:cNvPr id="22" name="TextBox 21">
            <a:extLst>
              <a:ext uri="{FF2B5EF4-FFF2-40B4-BE49-F238E27FC236}">
                <a16:creationId xmlns:a16="http://schemas.microsoft.com/office/drawing/2014/main" id="{9FA8B584-CC4C-691E-E8AF-486948A07C71}"/>
              </a:ext>
            </a:extLst>
          </p:cNvPr>
          <p:cNvSpPr txBox="1"/>
          <p:nvPr/>
        </p:nvSpPr>
        <p:spPr>
          <a:xfrm>
            <a:off x="268269" y="6006178"/>
            <a:ext cx="5769116" cy="526363"/>
          </a:xfrm>
          <a:prstGeom prst="rect">
            <a:avLst/>
          </a:prstGeom>
          <a:noFill/>
        </p:spPr>
        <p:txBody>
          <a:bodyPr wrap="square">
            <a:spAutoFit/>
          </a:bodyPr>
          <a:lstStyle/>
          <a:p>
            <a:pPr algn="just">
              <a:lnSpc>
                <a:spcPct val="150000"/>
              </a:lnSpc>
              <a:spcBef>
                <a:spcPts val="600"/>
              </a:spcBef>
              <a:spcAft>
                <a:spcPts val="1400"/>
              </a:spcAft>
            </a:pPr>
            <a:r>
              <a:rPr lang="en-GB" sz="1000" dirty="0">
                <a:effectLst/>
                <a:latin typeface="Candara" panose="020E0502030303020204" pitchFamily="34" charset="0"/>
                <a:ea typeface="Calibri" panose="020F0502020204030204" pitchFamily="34" charset="0"/>
                <a:cs typeface="Times New Roman" panose="02020603050405020304" pitchFamily="18" charset="0"/>
              </a:rPr>
              <a:t>Mentions are added to the National PVCCI map adapted from “PVCCI” by M.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Closset</a:t>
            </a:r>
            <a:r>
              <a:rPr lang="en-GB" sz="1000" dirty="0">
                <a:effectLst/>
                <a:latin typeface="Candara" panose="020E0502030303020204" pitchFamily="34" charset="0"/>
                <a:ea typeface="Calibri" panose="020F0502020204030204" pitchFamily="34" charset="0"/>
                <a:cs typeface="Times New Roman" panose="02020603050405020304" pitchFamily="18" charset="0"/>
              </a:rPr>
              <a:t>, S.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Feindouno</a:t>
            </a:r>
            <a:r>
              <a:rPr lang="en-GB" sz="1000" dirty="0">
                <a:effectLst/>
                <a:latin typeface="Candara" panose="020E0502030303020204" pitchFamily="34" charset="0"/>
                <a:ea typeface="Calibri" panose="020F0502020204030204" pitchFamily="34" charset="0"/>
                <a:cs typeface="Times New Roman" panose="02020603050405020304" pitchFamily="18" charset="0"/>
              </a:rPr>
              <a:t>, P.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Guillaumont</a:t>
            </a:r>
            <a:r>
              <a:rPr lang="en-GB" sz="1000" dirty="0">
                <a:effectLst/>
                <a:latin typeface="Candara" panose="020E0502030303020204" pitchFamily="34" charset="0"/>
                <a:ea typeface="Calibri" panose="020F0502020204030204" pitchFamily="34" charset="0"/>
                <a:cs typeface="Times New Roman" panose="02020603050405020304" pitchFamily="18" charset="0"/>
              </a:rPr>
              <a:t> and C.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Simonet</a:t>
            </a:r>
            <a:r>
              <a:rPr lang="en-GB" sz="1000" dirty="0">
                <a:effectLst/>
                <a:latin typeface="Candara" panose="020E0502030303020204" pitchFamily="34" charset="0"/>
                <a:ea typeface="Calibri" panose="020F0502020204030204" pitchFamily="34" charset="0"/>
                <a:cs typeface="Times New Roman" panose="02020603050405020304" pitchFamily="18" charset="0"/>
              </a:rPr>
              <a:t>, 2018. Copyright 2022 by FERDI.</a:t>
            </a:r>
            <a:endParaRPr lang="en-GB" sz="1200" dirty="0">
              <a:effectLst/>
              <a:latin typeface="Candara" panose="020E0502030303020204" pitchFamily="34" charset="0"/>
              <a:ea typeface="Calibri" panose="020F0502020204030204" pitchFamily="34" charset="0"/>
              <a:cs typeface="Times New Roman" panose="02020603050405020304" pitchFamily="18" charset="0"/>
            </a:endParaRPr>
          </a:p>
        </p:txBody>
      </p:sp>
      <p:sp>
        <p:nvSpPr>
          <p:cNvPr id="23" name="TextBox 22">
            <a:extLst>
              <a:ext uri="{FF2B5EF4-FFF2-40B4-BE49-F238E27FC236}">
                <a16:creationId xmlns:a16="http://schemas.microsoft.com/office/drawing/2014/main" id="{1EA2FB11-BF0E-A1EF-7A4D-6467DEAA97B5}"/>
              </a:ext>
            </a:extLst>
          </p:cNvPr>
          <p:cNvSpPr txBox="1"/>
          <p:nvPr/>
        </p:nvSpPr>
        <p:spPr>
          <a:xfrm>
            <a:off x="6154615" y="5965391"/>
            <a:ext cx="5769116" cy="757195"/>
          </a:xfrm>
          <a:prstGeom prst="rect">
            <a:avLst/>
          </a:prstGeom>
          <a:noFill/>
        </p:spPr>
        <p:txBody>
          <a:bodyPr wrap="square">
            <a:spAutoFit/>
          </a:bodyPr>
          <a:lstStyle/>
          <a:p>
            <a:pPr algn="just">
              <a:lnSpc>
                <a:spcPct val="150000"/>
              </a:lnSpc>
              <a:spcAft>
                <a:spcPts val="800"/>
              </a:spcAft>
            </a:pPr>
            <a:r>
              <a:rPr lang="en-GB" sz="1000" dirty="0">
                <a:effectLst/>
                <a:latin typeface="Candara" panose="020E0502030303020204" pitchFamily="34" charset="0"/>
                <a:ea typeface="Calibri" panose="020F0502020204030204" pitchFamily="34" charset="0"/>
              </a:rPr>
              <a:t>Mentions are added to the change in natural hazard scores for pessimistic scenario (RCP 8.5 + SSP3) (2050-baseline) map adapted from “INFORM Climate Change Tool” by the EC Disaster Risk Management Knowledge Centre, 2022. In the public domain.</a:t>
            </a:r>
            <a:endParaRPr lang="en-GB" sz="1200" dirty="0">
              <a:effectLst/>
              <a:latin typeface="Candara" panose="020E0502030303020204" pitchFamily="34" charset="0"/>
              <a:ea typeface="Calibri" panose="020F0502020204030204" pitchFamily="34" charset="0"/>
            </a:endParaRPr>
          </a:p>
        </p:txBody>
      </p:sp>
    </p:spTree>
    <p:extLst>
      <p:ext uri="{BB962C8B-B14F-4D97-AF65-F5344CB8AC3E}">
        <p14:creationId xmlns:p14="http://schemas.microsoft.com/office/powerpoint/2010/main" val="4029809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890A597-FB13-D10A-6524-7579EED4B891}"/>
              </a:ext>
            </a:extLst>
          </p:cNvPr>
          <p:cNvSpPr/>
          <p:nvPr/>
        </p:nvSpPr>
        <p:spPr>
          <a:xfrm>
            <a:off x="0" y="1481072"/>
            <a:ext cx="12192000" cy="44679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50000"/>
                </a:schemeClr>
              </a:solidFill>
              <a:latin typeface="Candara" panose="020E0502030303020204" pitchFamily="34" charset="0"/>
            </a:endParaRPr>
          </a:p>
        </p:txBody>
      </p:sp>
      <p:sp>
        <p:nvSpPr>
          <p:cNvPr id="9" name="TextBox 8">
            <a:extLst>
              <a:ext uri="{FF2B5EF4-FFF2-40B4-BE49-F238E27FC236}">
                <a16:creationId xmlns:a16="http://schemas.microsoft.com/office/drawing/2014/main" id="{8D12A6E5-8275-2C88-B6DD-83AAA6167FCD}"/>
              </a:ext>
            </a:extLst>
          </p:cNvPr>
          <p:cNvSpPr txBox="1"/>
          <p:nvPr/>
        </p:nvSpPr>
        <p:spPr>
          <a:xfrm>
            <a:off x="1077996" y="429626"/>
            <a:ext cx="10036017" cy="461665"/>
          </a:xfrm>
          <a:prstGeom prst="rect">
            <a:avLst/>
          </a:prstGeom>
          <a:noFill/>
        </p:spPr>
        <p:txBody>
          <a:bodyPr wrap="none" rtlCol="0">
            <a:spAutoFit/>
          </a:bodyPr>
          <a:lstStyle/>
          <a:p>
            <a:pPr algn="ctr"/>
            <a:r>
              <a:rPr lang="en-US" sz="2400" b="1" dirty="0">
                <a:solidFill>
                  <a:srgbClr val="C00000"/>
                </a:solidFill>
                <a:latin typeface="Candara" panose="020E0502030303020204" pitchFamily="34" charset="0"/>
              </a:rPr>
              <a:t>CLIMATE HAZARDS AND PHYSICAL VULNERABILITY: </a:t>
            </a:r>
            <a:r>
              <a:rPr lang="en-US" sz="2400" b="1" dirty="0">
                <a:latin typeface="Candara" panose="020E0502030303020204" pitchFamily="34" charset="0"/>
              </a:rPr>
              <a:t>LINKED TO CONCERNS</a:t>
            </a:r>
          </a:p>
        </p:txBody>
      </p:sp>
      <p:sp>
        <p:nvSpPr>
          <p:cNvPr id="12" name="TextBox 11">
            <a:extLst>
              <a:ext uri="{FF2B5EF4-FFF2-40B4-BE49-F238E27FC236}">
                <a16:creationId xmlns:a16="http://schemas.microsoft.com/office/drawing/2014/main" id="{084F2786-FDC9-D84D-4987-2DDCEB97A230}"/>
              </a:ext>
            </a:extLst>
          </p:cNvPr>
          <p:cNvSpPr txBox="1"/>
          <p:nvPr/>
        </p:nvSpPr>
        <p:spPr>
          <a:xfrm>
            <a:off x="160410" y="1062603"/>
            <a:ext cx="5823046" cy="338554"/>
          </a:xfrm>
          <a:prstGeom prst="rect">
            <a:avLst/>
          </a:prstGeom>
          <a:noFill/>
        </p:spPr>
        <p:txBody>
          <a:bodyPr wrap="square" rtlCol="0">
            <a:spAutoFit/>
          </a:bodyPr>
          <a:lstStyle/>
          <a:p>
            <a:pPr algn="ctr"/>
            <a:r>
              <a:rPr lang="en-US" sz="1600" b="1" i="1" dirty="0">
                <a:solidFill>
                  <a:srgbClr val="F47220"/>
                </a:solidFill>
                <a:latin typeface="Candara" panose="020E0502030303020204" pitchFamily="34" charset="0"/>
              </a:rPr>
              <a:t>Humanitarian concerns</a:t>
            </a:r>
          </a:p>
        </p:txBody>
      </p:sp>
      <p:sp>
        <p:nvSpPr>
          <p:cNvPr id="17" name="TextBox 16">
            <a:extLst>
              <a:ext uri="{FF2B5EF4-FFF2-40B4-BE49-F238E27FC236}">
                <a16:creationId xmlns:a16="http://schemas.microsoft.com/office/drawing/2014/main" id="{B418A7C3-4A7A-DAFB-8163-9555F7A7A727}"/>
              </a:ext>
            </a:extLst>
          </p:cNvPr>
          <p:cNvSpPr txBox="1"/>
          <p:nvPr/>
        </p:nvSpPr>
        <p:spPr>
          <a:xfrm>
            <a:off x="6208545" y="1062603"/>
            <a:ext cx="5823044" cy="338554"/>
          </a:xfrm>
          <a:prstGeom prst="rect">
            <a:avLst/>
          </a:prstGeom>
          <a:noFill/>
        </p:spPr>
        <p:txBody>
          <a:bodyPr wrap="square" rtlCol="0">
            <a:spAutoFit/>
          </a:bodyPr>
          <a:lstStyle/>
          <a:p>
            <a:pPr algn="ctr"/>
            <a:r>
              <a:rPr lang="en-GB" sz="1600" b="1" i="1" dirty="0">
                <a:solidFill>
                  <a:srgbClr val="F47220"/>
                </a:solidFill>
                <a:latin typeface="Candara" panose="020E0502030303020204" pitchFamily="34" charset="0"/>
              </a:rPr>
              <a:t>Instability concerns</a:t>
            </a:r>
          </a:p>
        </p:txBody>
      </p:sp>
      <p:sp>
        <p:nvSpPr>
          <p:cNvPr id="22" name="TextBox 21">
            <a:extLst>
              <a:ext uri="{FF2B5EF4-FFF2-40B4-BE49-F238E27FC236}">
                <a16:creationId xmlns:a16="http://schemas.microsoft.com/office/drawing/2014/main" id="{9FA8B584-CC4C-691E-E8AF-486948A07C71}"/>
              </a:ext>
            </a:extLst>
          </p:cNvPr>
          <p:cNvSpPr txBox="1"/>
          <p:nvPr/>
        </p:nvSpPr>
        <p:spPr>
          <a:xfrm>
            <a:off x="268269" y="5987128"/>
            <a:ext cx="5769116" cy="526363"/>
          </a:xfrm>
          <a:prstGeom prst="rect">
            <a:avLst/>
          </a:prstGeom>
          <a:noFill/>
        </p:spPr>
        <p:txBody>
          <a:bodyPr wrap="square">
            <a:spAutoFit/>
          </a:bodyPr>
          <a:lstStyle/>
          <a:p>
            <a:pPr algn="just">
              <a:lnSpc>
                <a:spcPct val="150000"/>
              </a:lnSpc>
              <a:spcBef>
                <a:spcPts val="600"/>
              </a:spcBef>
              <a:spcAft>
                <a:spcPts val="1400"/>
              </a:spcAft>
            </a:pPr>
            <a:r>
              <a:rPr lang="en-GB" sz="1000" dirty="0">
                <a:effectLst/>
                <a:latin typeface="Candara" panose="020E0502030303020204" pitchFamily="34" charset="0"/>
                <a:ea typeface="Calibri" panose="020F0502020204030204" pitchFamily="34" charset="0"/>
                <a:cs typeface="Times New Roman" panose="02020603050405020304" pitchFamily="18" charset="0"/>
              </a:rPr>
              <a:t>Mentions are added to the National PVCCI map adapted from “PVCCI” by M.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Closset</a:t>
            </a:r>
            <a:r>
              <a:rPr lang="en-GB" sz="1000" dirty="0">
                <a:effectLst/>
                <a:latin typeface="Candara" panose="020E0502030303020204" pitchFamily="34" charset="0"/>
                <a:ea typeface="Calibri" panose="020F0502020204030204" pitchFamily="34" charset="0"/>
                <a:cs typeface="Times New Roman" panose="02020603050405020304" pitchFamily="18" charset="0"/>
              </a:rPr>
              <a:t>, S.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Feindouno</a:t>
            </a:r>
            <a:r>
              <a:rPr lang="en-GB" sz="1000" dirty="0">
                <a:effectLst/>
                <a:latin typeface="Candara" panose="020E0502030303020204" pitchFamily="34" charset="0"/>
                <a:ea typeface="Calibri" panose="020F0502020204030204" pitchFamily="34" charset="0"/>
                <a:cs typeface="Times New Roman" panose="02020603050405020304" pitchFamily="18" charset="0"/>
              </a:rPr>
              <a:t>, P.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Guillaumont</a:t>
            </a:r>
            <a:r>
              <a:rPr lang="en-GB" sz="1000" dirty="0">
                <a:effectLst/>
                <a:latin typeface="Candara" panose="020E0502030303020204" pitchFamily="34" charset="0"/>
                <a:ea typeface="Calibri" panose="020F0502020204030204" pitchFamily="34" charset="0"/>
                <a:cs typeface="Times New Roman" panose="02020603050405020304" pitchFamily="18" charset="0"/>
              </a:rPr>
              <a:t> and C.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Simonet</a:t>
            </a:r>
            <a:r>
              <a:rPr lang="en-GB" sz="1000" dirty="0">
                <a:effectLst/>
                <a:latin typeface="Candara" panose="020E0502030303020204" pitchFamily="34" charset="0"/>
                <a:ea typeface="Calibri" panose="020F0502020204030204" pitchFamily="34" charset="0"/>
                <a:cs typeface="Times New Roman" panose="02020603050405020304" pitchFamily="18" charset="0"/>
              </a:rPr>
              <a:t>, 2018. Copyright 2022 by FERDI.</a:t>
            </a:r>
            <a:endParaRPr lang="en-GB" sz="1200" dirty="0">
              <a:effectLst/>
              <a:latin typeface="Candara" panose="020E0502030303020204" pitchFamily="34" charset="0"/>
              <a:ea typeface="Calibri" panose="020F0502020204030204" pitchFamily="34" charset="0"/>
              <a:cs typeface="Times New Roman" panose="02020603050405020304" pitchFamily="18" charset="0"/>
            </a:endParaRPr>
          </a:p>
        </p:txBody>
      </p:sp>
      <p:pic>
        <p:nvPicPr>
          <p:cNvPr id="2" name="Picture 13" descr="A map of the world with different colored countries/regions&#10;&#10;Description automatically generated with low confidence">
            <a:extLst>
              <a:ext uri="{FF2B5EF4-FFF2-40B4-BE49-F238E27FC236}">
                <a16:creationId xmlns:a16="http://schemas.microsoft.com/office/drawing/2014/main" id="{F6690909-41D0-72BA-88D4-E33D0B87AD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410" y="1654574"/>
            <a:ext cx="5820839" cy="413721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map of the world&#10;&#10;Description automatically generated with medium confidence">
            <a:extLst>
              <a:ext uri="{FF2B5EF4-FFF2-40B4-BE49-F238E27FC236}">
                <a16:creationId xmlns:a16="http://schemas.microsoft.com/office/drawing/2014/main" id="{119689C7-C914-A97A-4450-24A9A865C8C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1235" y="1654575"/>
            <a:ext cx="5823043" cy="4137209"/>
          </a:xfrm>
          <a:prstGeom prst="rect">
            <a:avLst/>
          </a:prstGeom>
          <a:noFill/>
          <a:ln>
            <a:noFill/>
          </a:ln>
        </p:spPr>
      </p:pic>
      <p:sp>
        <p:nvSpPr>
          <p:cNvPr id="4" name="TextBox 3">
            <a:extLst>
              <a:ext uri="{FF2B5EF4-FFF2-40B4-BE49-F238E27FC236}">
                <a16:creationId xmlns:a16="http://schemas.microsoft.com/office/drawing/2014/main" id="{F6DB7D36-916E-BBCB-E6F0-ADE63D2AF852}"/>
              </a:ext>
            </a:extLst>
          </p:cNvPr>
          <p:cNvSpPr txBox="1"/>
          <p:nvPr/>
        </p:nvSpPr>
        <p:spPr>
          <a:xfrm>
            <a:off x="6262473" y="5987128"/>
            <a:ext cx="5769116" cy="526363"/>
          </a:xfrm>
          <a:prstGeom prst="rect">
            <a:avLst/>
          </a:prstGeom>
          <a:noFill/>
        </p:spPr>
        <p:txBody>
          <a:bodyPr wrap="square">
            <a:spAutoFit/>
          </a:bodyPr>
          <a:lstStyle/>
          <a:p>
            <a:pPr algn="just">
              <a:lnSpc>
                <a:spcPct val="150000"/>
              </a:lnSpc>
              <a:spcBef>
                <a:spcPts val="600"/>
              </a:spcBef>
              <a:spcAft>
                <a:spcPts val="1400"/>
              </a:spcAft>
            </a:pPr>
            <a:r>
              <a:rPr lang="en-GB" sz="1000" dirty="0">
                <a:effectLst/>
                <a:latin typeface="Candara" panose="020E0502030303020204" pitchFamily="34" charset="0"/>
                <a:ea typeface="Calibri" panose="020F0502020204030204" pitchFamily="34" charset="0"/>
                <a:cs typeface="Times New Roman" panose="02020603050405020304" pitchFamily="18" charset="0"/>
              </a:rPr>
              <a:t>Mentions are added to the National PVCCI map adapted from “PVCCI” by M.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Closset</a:t>
            </a:r>
            <a:r>
              <a:rPr lang="en-GB" sz="1000" dirty="0">
                <a:effectLst/>
                <a:latin typeface="Candara" panose="020E0502030303020204" pitchFamily="34" charset="0"/>
                <a:ea typeface="Calibri" panose="020F0502020204030204" pitchFamily="34" charset="0"/>
                <a:cs typeface="Times New Roman" panose="02020603050405020304" pitchFamily="18" charset="0"/>
              </a:rPr>
              <a:t>, S.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Feindouno</a:t>
            </a:r>
            <a:r>
              <a:rPr lang="en-GB" sz="1000" dirty="0">
                <a:effectLst/>
                <a:latin typeface="Candara" panose="020E0502030303020204" pitchFamily="34" charset="0"/>
                <a:ea typeface="Calibri" panose="020F0502020204030204" pitchFamily="34" charset="0"/>
                <a:cs typeface="Times New Roman" panose="02020603050405020304" pitchFamily="18" charset="0"/>
              </a:rPr>
              <a:t>, P.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Guillaumont</a:t>
            </a:r>
            <a:r>
              <a:rPr lang="en-GB" sz="1000" dirty="0">
                <a:effectLst/>
                <a:latin typeface="Candara" panose="020E0502030303020204" pitchFamily="34" charset="0"/>
                <a:ea typeface="Calibri" panose="020F0502020204030204" pitchFamily="34" charset="0"/>
                <a:cs typeface="Times New Roman" panose="02020603050405020304" pitchFamily="18" charset="0"/>
              </a:rPr>
              <a:t> and C.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Simonet</a:t>
            </a:r>
            <a:r>
              <a:rPr lang="en-GB" sz="1000" dirty="0">
                <a:effectLst/>
                <a:latin typeface="Candara" panose="020E0502030303020204" pitchFamily="34" charset="0"/>
                <a:ea typeface="Calibri" panose="020F0502020204030204" pitchFamily="34" charset="0"/>
                <a:cs typeface="Times New Roman" panose="02020603050405020304" pitchFamily="18" charset="0"/>
              </a:rPr>
              <a:t>, 2018. Copyright 2022 by FERDI.</a:t>
            </a:r>
            <a:endParaRPr lang="en-GB" sz="1200" dirty="0">
              <a:effectLst/>
              <a:latin typeface="Candara" panose="020E0502030303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2347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9EF7DD-76CE-0DB6-C9A1-D6444FE97A5A}"/>
              </a:ext>
            </a:extLst>
          </p:cNvPr>
          <p:cNvSpPr/>
          <p:nvPr/>
        </p:nvSpPr>
        <p:spPr>
          <a:xfrm>
            <a:off x="225638" y="1143000"/>
            <a:ext cx="11740724" cy="5543550"/>
          </a:xfrm>
          <a:prstGeom prst="rect">
            <a:avLst/>
          </a:prstGeom>
          <a:solidFill>
            <a:srgbClr val="C63B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1" name="TextBox 10">
            <a:extLst>
              <a:ext uri="{FF2B5EF4-FFF2-40B4-BE49-F238E27FC236}">
                <a16:creationId xmlns:a16="http://schemas.microsoft.com/office/drawing/2014/main" id="{13D57412-F4B3-2A81-301B-4A14173CB3ED}"/>
              </a:ext>
            </a:extLst>
          </p:cNvPr>
          <p:cNvSpPr txBox="1"/>
          <p:nvPr/>
        </p:nvSpPr>
        <p:spPr>
          <a:xfrm>
            <a:off x="867205" y="429626"/>
            <a:ext cx="10457606" cy="461665"/>
          </a:xfrm>
          <a:prstGeom prst="rect">
            <a:avLst/>
          </a:prstGeom>
          <a:noFill/>
        </p:spPr>
        <p:txBody>
          <a:bodyPr wrap="none" rtlCol="0">
            <a:spAutoFit/>
          </a:bodyPr>
          <a:lstStyle/>
          <a:p>
            <a:pPr algn="ctr"/>
            <a:r>
              <a:rPr lang="en-US" sz="2400" b="1" dirty="0">
                <a:solidFill>
                  <a:srgbClr val="C00000"/>
                </a:solidFill>
                <a:latin typeface="Candara" panose="020E0502030303020204" pitchFamily="34" charset="0"/>
              </a:rPr>
              <a:t>CLIMATE HAZARDS AND PHYSICAL VULNERABILITY:</a:t>
            </a:r>
            <a:r>
              <a:rPr lang="en-US" sz="2400" b="1" dirty="0">
                <a:solidFill>
                  <a:srgbClr val="F47220"/>
                </a:solidFill>
                <a:latin typeface="Candara" panose="020E0502030303020204" pitchFamily="34" charset="0"/>
              </a:rPr>
              <a:t> </a:t>
            </a:r>
            <a:r>
              <a:rPr lang="en-US" sz="2400" b="1" dirty="0">
                <a:latin typeface="Candara" panose="020E0502030303020204" pitchFamily="34" charset="0"/>
              </a:rPr>
              <a:t>SUDDEN VS SLOW-ONSET</a:t>
            </a:r>
          </a:p>
        </p:txBody>
      </p:sp>
      <p:graphicFrame>
        <p:nvGraphicFramePr>
          <p:cNvPr id="5" name="Chart 4">
            <a:extLst>
              <a:ext uri="{FF2B5EF4-FFF2-40B4-BE49-F238E27FC236}">
                <a16:creationId xmlns:a16="http://schemas.microsoft.com/office/drawing/2014/main" id="{81A3220A-5467-4014-4F53-1146E24CCBF4}"/>
              </a:ext>
            </a:extLst>
          </p:cNvPr>
          <p:cNvGraphicFramePr/>
          <p:nvPr>
            <p:extLst>
              <p:ext uri="{D42A27DB-BD31-4B8C-83A1-F6EECF244321}">
                <p14:modId xmlns:p14="http://schemas.microsoft.com/office/powerpoint/2010/main" val="929888943"/>
              </p:ext>
            </p:extLst>
          </p:nvPr>
        </p:nvGraphicFramePr>
        <p:xfrm>
          <a:off x="6232790" y="1360939"/>
          <a:ext cx="5491548" cy="2476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FE19F42C-2123-7D05-BED2-CF742432A4C6}"/>
              </a:ext>
            </a:extLst>
          </p:cNvPr>
          <p:cNvGraphicFramePr/>
          <p:nvPr>
            <p:extLst>
              <p:ext uri="{D42A27DB-BD31-4B8C-83A1-F6EECF244321}">
                <p14:modId xmlns:p14="http://schemas.microsoft.com/office/powerpoint/2010/main" val="289103807"/>
              </p:ext>
            </p:extLst>
          </p:nvPr>
        </p:nvGraphicFramePr>
        <p:xfrm>
          <a:off x="6225170" y="3989974"/>
          <a:ext cx="5499168" cy="2476500"/>
        </p:xfrm>
        <a:graphic>
          <a:graphicData uri="http://schemas.openxmlformats.org/drawingml/2006/chart">
            <c:chart xmlns:c="http://schemas.openxmlformats.org/drawingml/2006/chart" xmlns:r="http://schemas.openxmlformats.org/officeDocument/2006/relationships" r:id="rId4"/>
          </a:graphicData>
        </a:graphic>
      </p:graphicFrame>
      <p:pic>
        <p:nvPicPr>
          <p:cNvPr id="9" name="Picture 8">
            <a:extLst>
              <a:ext uri="{FF2B5EF4-FFF2-40B4-BE49-F238E27FC236}">
                <a16:creationId xmlns:a16="http://schemas.microsoft.com/office/drawing/2014/main" id="{45E86A28-213C-9D1D-CC0A-234FD245E344}"/>
              </a:ext>
            </a:extLst>
          </p:cNvPr>
          <p:cNvPicPr>
            <a:picLocks noChangeAspect="1"/>
          </p:cNvPicPr>
          <p:nvPr/>
        </p:nvPicPr>
        <p:blipFill>
          <a:blip r:embed="rId5"/>
          <a:stretch>
            <a:fillRect/>
          </a:stretch>
        </p:blipFill>
        <p:spPr>
          <a:xfrm>
            <a:off x="508811" y="1360939"/>
            <a:ext cx="5491548" cy="5172040"/>
          </a:xfrm>
          <a:prstGeom prst="rect">
            <a:avLst/>
          </a:prstGeom>
        </p:spPr>
      </p:pic>
    </p:spTree>
    <p:extLst>
      <p:ext uri="{BB962C8B-B14F-4D97-AF65-F5344CB8AC3E}">
        <p14:creationId xmlns:p14="http://schemas.microsoft.com/office/powerpoint/2010/main" val="309918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4DA79B-1908-FF1F-5E92-FC2FE7EFC16A}"/>
              </a:ext>
            </a:extLst>
          </p:cNvPr>
          <p:cNvSpPr/>
          <p:nvPr/>
        </p:nvSpPr>
        <p:spPr>
          <a:xfrm>
            <a:off x="0" y="1481072"/>
            <a:ext cx="12192000" cy="44679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50000"/>
                </a:schemeClr>
              </a:solidFill>
              <a:latin typeface="Candara" panose="020E0502030303020204" pitchFamily="34" charset="0"/>
            </a:endParaRPr>
          </a:p>
        </p:txBody>
      </p:sp>
      <p:sp>
        <p:nvSpPr>
          <p:cNvPr id="9" name="TextBox 8">
            <a:extLst>
              <a:ext uri="{FF2B5EF4-FFF2-40B4-BE49-F238E27FC236}">
                <a16:creationId xmlns:a16="http://schemas.microsoft.com/office/drawing/2014/main" id="{8D12A6E5-8275-2C88-B6DD-83AAA6167FCD}"/>
              </a:ext>
            </a:extLst>
          </p:cNvPr>
          <p:cNvSpPr txBox="1"/>
          <p:nvPr/>
        </p:nvSpPr>
        <p:spPr>
          <a:xfrm>
            <a:off x="946651" y="429626"/>
            <a:ext cx="10298718" cy="461665"/>
          </a:xfrm>
          <a:prstGeom prst="rect">
            <a:avLst/>
          </a:prstGeom>
          <a:noFill/>
        </p:spPr>
        <p:txBody>
          <a:bodyPr wrap="none" rtlCol="0">
            <a:spAutoFit/>
          </a:bodyPr>
          <a:lstStyle/>
          <a:p>
            <a:pPr algn="ctr"/>
            <a:r>
              <a:rPr lang="en-US" sz="2400" b="1" dirty="0">
                <a:solidFill>
                  <a:srgbClr val="C00000"/>
                </a:solidFill>
                <a:latin typeface="Candara" panose="020E0502030303020204" pitchFamily="34" charset="0"/>
              </a:rPr>
              <a:t>CLIMATE HAZARDS AND PHYSICAL VULNERABILITY: </a:t>
            </a:r>
            <a:r>
              <a:rPr lang="en-US" sz="2400" b="1" dirty="0">
                <a:latin typeface="Candara" panose="020E0502030303020204" pitchFamily="34" charset="0"/>
              </a:rPr>
              <a:t>ARIDITY AND FLOODING</a:t>
            </a:r>
          </a:p>
        </p:txBody>
      </p:sp>
      <p:sp>
        <p:nvSpPr>
          <p:cNvPr id="8" name="TextBox 7">
            <a:extLst>
              <a:ext uri="{FF2B5EF4-FFF2-40B4-BE49-F238E27FC236}">
                <a16:creationId xmlns:a16="http://schemas.microsoft.com/office/drawing/2014/main" id="{692FF0F2-A7D0-D923-997B-91599B7C4BCA}"/>
              </a:ext>
            </a:extLst>
          </p:cNvPr>
          <p:cNvSpPr txBox="1"/>
          <p:nvPr/>
        </p:nvSpPr>
        <p:spPr>
          <a:xfrm>
            <a:off x="160410" y="1062603"/>
            <a:ext cx="5823046" cy="338554"/>
          </a:xfrm>
          <a:prstGeom prst="rect">
            <a:avLst/>
          </a:prstGeom>
          <a:noFill/>
        </p:spPr>
        <p:txBody>
          <a:bodyPr wrap="square" rtlCol="0">
            <a:spAutoFit/>
          </a:bodyPr>
          <a:lstStyle/>
          <a:p>
            <a:pPr algn="ctr"/>
            <a:r>
              <a:rPr lang="en-US" sz="1600" b="1" i="1" dirty="0">
                <a:solidFill>
                  <a:srgbClr val="F47220"/>
                </a:solidFill>
                <a:latin typeface="Candara" panose="020E0502030303020204" pitchFamily="34" charset="0"/>
              </a:rPr>
              <a:t>Aridity</a:t>
            </a:r>
          </a:p>
        </p:txBody>
      </p:sp>
      <p:sp>
        <p:nvSpPr>
          <p:cNvPr id="10" name="TextBox 9">
            <a:extLst>
              <a:ext uri="{FF2B5EF4-FFF2-40B4-BE49-F238E27FC236}">
                <a16:creationId xmlns:a16="http://schemas.microsoft.com/office/drawing/2014/main" id="{72289495-EB07-ADE2-6784-97F13D8614F9}"/>
              </a:ext>
            </a:extLst>
          </p:cNvPr>
          <p:cNvSpPr txBox="1"/>
          <p:nvPr/>
        </p:nvSpPr>
        <p:spPr>
          <a:xfrm>
            <a:off x="6208545" y="1062603"/>
            <a:ext cx="5823044" cy="338554"/>
          </a:xfrm>
          <a:prstGeom prst="rect">
            <a:avLst/>
          </a:prstGeom>
          <a:noFill/>
        </p:spPr>
        <p:txBody>
          <a:bodyPr wrap="square" rtlCol="0">
            <a:spAutoFit/>
          </a:bodyPr>
          <a:lstStyle/>
          <a:p>
            <a:pPr algn="ctr"/>
            <a:r>
              <a:rPr lang="en-GB" sz="1600" b="1" i="1" dirty="0">
                <a:solidFill>
                  <a:srgbClr val="F47220"/>
                </a:solidFill>
                <a:latin typeface="Candara" panose="020E0502030303020204" pitchFamily="34" charset="0"/>
              </a:rPr>
              <a:t>Flooding</a:t>
            </a:r>
          </a:p>
        </p:txBody>
      </p:sp>
      <p:sp>
        <p:nvSpPr>
          <p:cNvPr id="11" name="TextBox 10">
            <a:extLst>
              <a:ext uri="{FF2B5EF4-FFF2-40B4-BE49-F238E27FC236}">
                <a16:creationId xmlns:a16="http://schemas.microsoft.com/office/drawing/2014/main" id="{6688C0FA-C892-7063-1FF8-194328E26300}"/>
              </a:ext>
            </a:extLst>
          </p:cNvPr>
          <p:cNvSpPr txBox="1"/>
          <p:nvPr/>
        </p:nvSpPr>
        <p:spPr>
          <a:xfrm>
            <a:off x="268269" y="5949028"/>
            <a:ext cx="5769116" cy="526363"/>
          </a:xfrm>
          <a:prstGeom prst="rect">
            <a:avLst/>
          </a:prstGeom>
          <a:noFill/>
        </p:spPr>
        <p:txBody>
          <a:bodyPr wrap="square">
            <a:spAutoFit/>
          </a:bodyPr>
          <a:lstStyle/>
          <a:p>
            <a:pPr algn="just">
              <a:lnSpc>
                <a:spcPct val="150000"/>
              </a:lnSpc>
              <a:spcBef>
                <a:spcPts val="600"/>
              </a:spcBef>
              <a:spcAft>
                <a:spcPts val="1400"/>
              </a:spcAft>
            </a:pPr>
            <a:r>
              <a:rPr lang="en-GB" sz="1000" dirty="0">
                <a:effectLst/>
                <a:latin typeface="Candara" panose="020E0502030303020204" pitchFamily="34" charset="0"/>
                <a:ea typeface="Calibri" panose="020F0502020204030204" pitchFamily="34" charset="0"/>
                <a:cs typeface="Times New Roman" panose="02020603050405020304" pitchFamily="18" charset="0"/>
              </a:rPr>
              <a:t>Mentions are added to the National Aridity PVCCI map adapted from “PVCCI” by M.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Closset</a:t>
            </a:r>
            <a:r>
              <a:rPr lang="en-GB" sz="1000" dirty="0">
                <a:effectLst/>
                <a:latin typeface="Candara" panose="020E0502030303020204" pitchFamily="34" charset="0"/>
                <a:ea typeface="Calibri" panose="020F0502020204030204" pitchFamily="34" charset="0"/>
                <a:cs typeface="Times New Roman" panose="02020603050405020304" pitchFamily="18" charset="0"/>
              </a:rPr>
              <a:t>, S.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Feindouno</a:t>
            </a:r>
            <a:r>
              <a:rPr lang="en-GB" sz="1000" dirty="0">
                <a:effectLst/>
                <a:latin typeface="Candara" panose="020E0502030303020204" pitchFamily="34" charset="0"/>
                <a:ea typeface="Calibri" panose="020F0502020204030204" pitchFamily="34" charset="0"/>
                <a:cs typeface="Times New Roman" panose="02020603050405020304" pitchFamily="18" charset="0"/>
              </a:rPr>
              <a:t>, P.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Guillaumont</a:t>
            </a:r>
            <a:r>
              <a:rPr lang="en-GB" sz="1000" dirty="0">
                <a:effectLst/>
                <a:latin typeface="Candara" panose="020E0502030303020204" pitchFamily="34" charset="0"/>
                <a:ea typeface="Calibri" panose="020F0502020204030204" pitchFamily="34" charset="0"/>
                <a:cs typeface="Times New Roman" panose="02020603050405020304" pitchFamily="18" charset="0"/>
              </a:rPr>
              <a:t> and C.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Simonet</a:t>
            </a:r>
            <a:r>
              <a:rPr lang="en-GB" sz="1000" dirty="0">
                <a:effectLst/>
                <a:latin typeface="Candara" panose="020E0502030303020204" pitchFamily="34" charset="0"/>
                <a:ea typeface="Calibri" panose="020F0502020204030204" pitchFamily="34" charset="0"/>
                <a:cs typeface="Times New Roman" panose="02020603050405020304" pitchFamily="18" charset="0"/>
              </a:rPr>
              <a:t>, 2018. Copyright 2022 by FERDI.</a:t>
            </a:r>
            <a:endParaRPr lang="en-GB" sz="1200" dirty="0">
              <a:effectLst/>
              <a:latin typeface="Candara" panose="020E0502030303020204" pitchFamily="34"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EF0D01BD-4F00-D4E1-7D50-BB54351611F6}"/>
              </a:ext>
            </a:extLst>
          </p:cNvPr>
          <p:cNvSpPr txBox="1"/>
          <p:nvPr/>
        </p:nvSpPr>
        <p:spPr>
          <a:xfrm>
            <a:off x="6262473" y="5949028"/>
            <a:ext cx="5769116" cy="526363"/>
          </a:xfrm>
          <a:prstGeom prst="rect">
            <a:avLst/>
          </a:prstGeom>
          <a:noFill/>
        </p:spPr>
        <p:txBody>
          <a:bodyPr wrap="square">
            <a:spAutoFit/>
          </a:bodyPr>
          <a:lstStyle/>
          <a:p>
            <a:pPr algn="just">
              <a:lnSpc>
                <a:spcPct val="150000"/>
              </a:lnSpc>
              <a:spcBef>
                <a:spcPts val="600"/>
              </a:spcBef>
              <a:spcAft>
                <a:spcPts val="1400"/>
              </a:spcAft>
            </a:pPr>
            <a:r>
              <a:rPr lang="en-GB" sz="1000" dirty="0">
                <a:effectLst/>
                <a:latin typeface="Candara" panose="020E0502030303020204" pitchFamily="34" charset="0"/>
                <a:ea typeface="Calibri" panose="020F0502020204030204" pitchFamily="34" charset="0"/>
                <a:cs typeface="Times New Roman" panose="02020603050405020304" pitchFamily="18" charset="0"/>
              </a:rPr>
              <a:t>Mentions are added to the National </a:t>
            </a:r>
            <a:r>
              <a:rPr lang="en-GB" sz="1000" dirty="0">
                <a:latin typeface="Candara" panose="020E0502030303020204" pitchFamily="34" charset="0"/>
                <a:ea typeface="Calibri" panose="020F0502020204030204" pitchFamily="34" charset="0"/>
                <a:cs typeface="Times New Roman" panose="02020603050405020304" pitchFamily="18" charset="0"/>
              </a:rPr>
              <a:t>Flooding </a:t>
            </a:r>
            <a:r>
              <a:rPr lang="en-GB" sz="1000" dirty="0">
                <a:effectLst/>
                <a:latin typeface="Candara" panose="020E0502030303020204" pitchFamily="34" charset="0"/>
                <a:ea typeface="Calibri" panose="020F0502020204030204" pitchFamily="34" charset="0"/>
                <a:cs typeface="Times New Roman" panose="02020603050405020304" pitchFamily="18" charset="0"/>
              </a:rPr>
              <a:t>PVCCI map adapted from “PVCCI” by M.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Closset</a:t>
            </a:r>
            <a:r>
              <a:rPr lang="en-GB" sz="1000" dirty="0">
                <a:effectLst/>
                <a:latin typeface="Candara" panose="020E0502030303020204" pitchFamily="34" charset="0"/>
                <a:ea typeface="Calibri" panose="020F0502020204030204" pitchFamily="34" charset="0"/>
                <a:cs typeface="Times New Roman" panose="02020603050405020304" pitchFamily="18" charset="0"/>
              </a:rPr>
              <a:t>, S.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Feindouno</a:t>
            </a:r>
            <a:r>
              <a:rPr lang="en-GB" sz="1000" dirty="0">
                <a:effectLst/>
                <a:latin typeface="Candara" panose="020E0502030303020204" pitchFamily="34" charset="0"/>
                <a:ea typeface="Calibri" panose="020F0502020204030204" pitchFamily="34" charset="0"/>
                <a:cs typeface="Times New Roman" panose="02020603050405020304" pitchFamily="18" charset="0"/>
              </a:rPr>
              <a:t>, P.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Guillaumont</a:t>
            </a:r>
            <a:r>
              <a:rPr lang="en-GB" sz="1000" dirty="0">
                <a:effectLst/>
                <a:latin typeface="Candara" panose="020E0502030303020204" pitchFamily="34" charset="0"/>
                <a:ea typeface="Calibri" panose="020F0502020204030204" pitchFamily="34" charset="0"/>
                <a:cs typeface="Times New Roman" panose="02020603050405020304" pitchFamily="18" charset="0"/>
              </a:rPr>
              <a:t> and C. </a:t>
            </a:r>
            <a:r>
              <a:rPr lang="en-GB" sz="1000" dirty="0" err="1">
                <a:effectLst/>
                <a:latin typeface="Candara" panose="020E0502030303020204" pitchFamily="34" charset="0"/>
                <a:ea typeface="Calibri" panose="020F0502020204030204" pitchFamily="34" charset="0"/>
                <a:cs typeface="Times New Roman" panose="02020603050405020304" pitchFamily="18" charset="0"/>
              </a:rPr>
              <a:t>Simonet</a:t>
            </a:r>
            <a:r>
              <a:rPr lang="en-GB" sz="1000" dirty="0">
                <a:effectLst/>
                <a:latin typeface="Candara" panose="020E0502030303020204" pitchFamily="34" charset="0"/>
                <a:ea typeface="Calibri" panose="020F0502020204030204" pitchFamily="34" charset="0"/>
                <a:cs typeface="Times New Roman" panose="02020603050405020304" pitchFamily="18" charset="0"/>
              </a:rPr>
              <a:t>, 2018. Copyright 2022 by FERDI.</a:t>
            </a:r>
            <a:endParaRPr lang="en-GB" sz="1200" dirty="0">
              <a:effectLst/>
              <a:latin typeface="Candara" panose="020E0502030303020204" pitchFamily="34" charset="0"/>
              <a:ea typeface="Calibri" panose="020F0502020204030204" pitchFamily="34" charset="0"/>
              <a:cs typeface="Times New Roman" panose="02020603050405020304" pitchFamily="18" charset="0"/>
            </a:endParaRPr>
          </a:p>
        </p:txBody>
      </p:sp>
      <p:pic>
        <p:nvPicPr>
          <p:cNvPr id="16" name="Picture 15" descr="A map of the world with different colored countries/regions&#10;&#10;Description automatically generated with low confidence">
            <a:extLst>
              <a:ext uri="{FF2B5EF4-FFF2-40B4-BE49-F238E27FC236}">
                <a16:creationId xmlns:a16="http://schemas.microsoft.com/office/drawing/2014/main" id="{2DE59E4C-2601-B2B3-8708-840F47033FA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8545" y="1646445"/>
            <a:ext cx="5819192" cy="4137210"/>
          </a:xfrm>
          <a:prstGeom prst="rect">
            <a:avLst/>
          </a:prstGeom>
          <a:noFill/>
          <a:ln>
            <a:noFill/>
          </a:ln>
        </p:spPr>
      </p:pic>
      <p:pic>
        <p:nvPicPr>
          <p:cNvPr id="18" name="Picture 17" descr="A map of the world&#10;&#10;Description automatically generated with medium confidence">
            <a:extLst>
              <a:ext uri="{FF2B5EF4-FFF2-40B4-BE49-F238E27FC236}">
                <a16:creationId xmlns:a16="http://schemas.microsoft.com/office/drawing/2014/main" id="{159F35CD-1468-F795-3104-45A4F4508B3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0410" y="1646445"/>
            <a:ext cx="5819192" cy="4137210"/>
          </a:xfrm>
          <a:prstGeom prst="rect">
            <a:avLst/>
          </a:prstGeom>
          <a:noFill/>
          <a:ln>
            <a:noFill/>
          </a:ln>
        </p:spPr>
      </p:pic>
    </p:spTree>
    <p:extLst>
      <p:ext uri="{BB962C8B-B14F-4D97-AF65-F5344CB8AC3E}">
        <p14:creationId xmlns:p14="http://schemas.microsoft.com/office/powerpoint/2010/main" val="3997347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974AA6E-9C5E-8EEB-ACE9-3F8B5C027716}"/>
              </a:ext>
            </a:extLst>
          </p:cNvPr>
          <p:cNvSpPr/>
          <p:nvPr/>
        </p:nvSpPr>
        <p:spPr>
          <a:xfrm>
            <a:off x="1696698" y="3487508"/>
            <a:ext cx="4675374" cy="294779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D6F0395B-BB49-0A46-02D6-73FD6F47953A}"/>
              </a:ext>
            </a:extLst>
          </p:cNvPr>
          <p:cNvSpPr/>
          <p:nvPr/>
        </p:nvSpPr>
        <p:spPr>
          <a:xfrm>
            <a:off x="6604828" y="1276709"/>
            <a:ext cx="5349869" cy="3209027"/>
          </a:xfrm>
          <a:prstGeom prst="rect">
            <a:avLst/>
          </a:prstGeom>
          <a:solidFill>
            <a:srgbClr val="C63B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8D27866-C81F-8FF8-1D30-37E7027AA90D}"/>
              </a:ext>
            </a:extLst>
          </p:cNvPr>
          <p:cNvSpPr/>
          <p:nvPr/>
        </p:nvSpPr>
        <p:spPr>
          <a:xfrm>
            <a:off x="380948" y="572519"/>
            <a:ext cx="4071668" cy="2675112"/>
          </a:xfrm>
          <a:prstGeom prst="rect">
            <a:avLst/>
          </a:prstGeom>
          <a:solidFill>
            <a:srgbClr val="F47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A903521-1D13-79A8-3C19-54FF57760B46}"/>
              </a:ext>
            </a:extLst>
          </p:cNvPr>
          <p:cNvPicPr>
            <a:picLocks noChangeAspect="1"/>
          </p:cNvPicPr>
          <p:nvPr/>
        </p:nvPicPr>
        <p:blipFill>
          <a:blip r:embed="rId3"/>
          <a:stretch>
            <a:fillRect/>
          </a:stretch>
        </p:blipFill>
        <p:spPr>
          <a:xfrm>
            <a:off x="6837583" y="1506903"/>
            <a:ext cx="4884358" cy="2748637"/>
          </a:xfrm>
          <a:prstGeom prst="rect">
            <a:avLst/>
          </a:prstGeom>
        </p:spPr>
      </p:pic>
      <p:pic>
        <p:nvPicPr>
          <p:cNvPr id="8" name="Picture 2" descr="LUGO, ITALY - MAY 18: In this aerial picture, flooded streets caused by heavy rains across Italy's northern Emilia Romagna region, on May 18, 2023 in Lugo, Italy. Nine people have died and thousands have been evacuated from their homes after torrential rain wreaked mayhem in the northern Italian region of Emilia-Romagna, causing severe flooding and landslides. (Photo by Antonio Masiello/Getty Images)">
            <a:extLst>
              <a:ext uri="{FF2B5EF4-FFF2-40B4-BE49-F238E27FC236}">
                <a16:creationId xmlns:a16="http://schemas.microsoft.com/office/drawing/2014/main" id="{BD089C66-278B-8BF4-74F4-D1477793B5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9787" y="3769683"/>
            <a:ext cx="4206400" cy="23680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7B98BE34-ED4C-0930-823A-96E02A81548D}"/>
              </a:ext>
            </a:extLst>
          </p:cNvPr>
          <p:cNvPicPr>
            <a:picLocks noChangeAspect="1"/>
          </p:cNvPicPr>
          <p:nvPr/>
        </p:nvPicPr>
        <p:blipFill>
          <a:blip r:embed="rId5"/>
          <a:stretch>
            <a:fillRect/>
          </a:stretch>
        </p:blipFill>
        <p:spPr>
          <a:xfrm>
            <a:off x="683645" y="822525"/>
            <a:ext cx="3481487" cy="2175100"/>
          </a:xfrm>
          <a:prstGeom prst="rect">
            <a:avLst/>
          </a:prstGeom>
        </p:spPr>
      </p:pic>
      <p:sp>
        <p:nvSpPr>
          <p:cNvPr id="10" name="TextBox 9">
            <a:extLst>
              <a:ext uri="{FF2B5EF4-FFF2-40B4-BE49-F238E27FC236}">
                <a16:creationId xmlns:a16="http://schemas.microsoft.com/office/drawing/2014/main" id="{469AD31B-15BA-E1AC-71F2-466119ED13AC}"/>
              </a:ext>
            </a:extLst>
          </p:cNvPr>
          <p:cNvSpPr txBox="1"/>
          <p:nvPr/>
        </p:nvSpPr>
        <p:spPr>
          <a:xfrm>
            <a:off x="7829111" y="4953724"/>
            <a:ext cx="2706435" cy="369332"/>
          </a:xfrm>
          <a:prstGeom prst="rect">
            <a:avLst/>
          </a:prstGeom>
          <a:noFill/>
        </p:spPr>
        <p:txBody>
          <a:bodyPr wrap="square" rtlCol="0">
            <a:spAutoFit/>
          </a:bodyPr>
          <a:lstStyle/>
          <a:p>
            <a:pPr algn="ctr"/>
            <a:r>
              <a:rPr lang="en-US" b="1" i="1" dirty="0">
                <a:latin typeface="Candara" panose="020E0502030303020204" pitchFamily="34" charset="0"/>
              </a:rPr>
              <a:t>Italy, </a:t>
            </a:r>
            <a:r>
              <a:rPr lang="en-US" b="1" i="1" dirty="0">
                <a:solidFill>
                  <a:srgbClr val="C00000"/>
                </a:solidFill>
                <a:latin typeface="Candara" panose="020E0502030303020204" pitchFamily="34" charset="0"/>
              </a:rPr>
              <a:t>floods</a:t>
            </a:r>
            <a:r>
              <a:rPr lang="en-US" b="1" i="1" dirty="0">
                <a:latin typeface="Candara" panose="020E0502030303020204" pitchFamily="34" charset="0"/>
              </a:rPr>
              <a:t> May 2023</a:t>
            </a:r>
          </a:p>
        </p:txBody>
      </p:sp>
    </p:spTree>
    <p:extLst>
      <p:ext uri="{BB962C8B-B14F-4D97-AF65-F5344CB8AC3E}">
        <p14:creationId xmlns:p14="http://schemas.microsoft.com/office/powerpoint/2010/main" val="2566301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2216</TotalTime>
  <Words>640</Words>
  <Application>Microsoft Office PowerPoint</Application>
  <PresentationFormat>Widescreen</PresentationFormat>
  <Paragraphs>67</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Candara</vt:lpstr>
      <vt:lpstr>Times New Roman</vt:lpstr>
      <vt:lpstr>Office Theme</vt:lpstr>
      <vt:lpstr>RACHEL CARSON THESIS AWARD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defense</dc:title>
  <dc:creator>Steel Pascual, L.M. (Laura)</dc:creator>
  <cp:lastModifiedBy>Laura  Steel Pascual</cp:lastModifiedBy>
  <cp:revision>13</cp:revision>
  <dcterms:created xsi:type="dcterms:W3CDTF">2023-06-22T09:57:03Z</dcterms:created>
  <dcterms:modified xsi:type="dcterms:W3CDTF">2024-05-17T09:49:26Z</dcterms:modified>
</cp:coreProperties>
</file>