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8"/>
    <p:restoredTop sz="94593"/>
  </p:normalViewPr>
  <p:slideViewPr>
    <p:cSldViewPr snapToGrid="0">
      <p:cViewPr varScale="1">
        <p:scale>
          <a:sx n="64" d="100"/>
          <a:sy n="64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7859-6AD1-FCB6-BA39-056322AD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5DD9E-C98E-5F89-8BE6-9C795334D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864B-58AE-32E7-939F-BE07A829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2053D-EA81-F049-DE8A-9E2E4A3F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AB239-EB08-0897-545B-F17CD2B9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2150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650AE-256E-EC0C-D5B1-01BF57D9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29FF3-7B3E-4033-C4CF-F40DFC203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3842C-5A96-77CE-0768-FFAA3857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0189-DCDB-474B-9B4A-24F843C2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5D8F-A258-32ED-F458-6F8C9F0D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9417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7356A8-9E63-FD2F-BD0E-CD325C1693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333A4F-C8E4-83EC-FEB7-90566C37D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A9DF3-C620-84F8-F3B5-AEC6FF88D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ED2C-702E-E44B-A6E5-31E7DB2DF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2308B-C19E-9647-B7CD-FB83088B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1604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93033-5F4D-A18F-74B7-F171E844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D69C0-2C0B-33C4-4FBD-694A97CC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20D08-608A-8DB2-3B58-A5E99CC47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DBEAF-6068-F676-F4C1-0784B8C7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0BC0A-1ECB-07AD-C62C-A0A3AB39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365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D91AF-9C55-9701-5F91-DDE6EB12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0E890-21AD-6FF8-E9FC-2A6D8E684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9F8C2-AB9D-F5CE-8179-7EB779F4A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23822-8A36-F31B-EAA0-D38FD42A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2605F-ABF0-5932-CAFC-32A8BC95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9396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EEDCB-9D5B-63C3-C18A-4C49E738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F3783-1AF8-C444-B309-2DFED48BB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C7AF2-F14B-863E-CAD6-806F42156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56D42-0035-79E0-8374-FE1CF3D5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03217-0EBD-C233-A54B-3C32901C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4CCD6-E0FE-C24F-CAB2-3B205BFA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7025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657FC-9628-DC29-4DB2-DDC68424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6EBA0-0E05-9ACE-37EB-0CEC60525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C27D3-92D2-25D4-F7EF-EBD577BBF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D37774-D339-6EB4-59B9-28E781509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DB74EC-7C79-6796-8D8B-794F51D3D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93374D-09F1-1638-96C5-896AF8533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196687-B7C0-B137-4A60-846504AC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106AF-8830-BE47-5643-F853DB8A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3455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C346B-CFA4-2213-85D6-69402CD9E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72700-81CA-862B-2440-C40F31922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F8745-AB73-65D2-864D-16AEB420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91258-EDEC-6EC7-2D8D-2F7796D3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8505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A05990-C744-7B7B-59C9-AFD1012A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4133E-F5BF-7017-9BA6-2789764E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DA668-2037-6F40-2577-488B1366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3950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5DE8-9574-4589-F5D4-E3B68A4D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80A03-C0F5-E5C5-9A4B-955E87854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55E26-A951-035C-D3C0-3ACB0A429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C3652-CD8F-3A2C-3C48-8FB38FA09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7805A-DA68-E7C9-C788-5430AA2E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CD01E-D033-9C65-2B9C-17373CBB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060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BCB33-99D4-7040-9B01-0C05E170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FCE1C0-166B-0D7E-460C-A33779E08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57D33-E235-3AD8-D0A1-670BB5F26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75389-6D56-6FE5-673C-6B8E8F16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5C3D3-9177-2768-4CC3-2B80FEDD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E4FFF-133A-C94A-1AF6-018694A0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4763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23DBC-505C-3BFB-BB34-9B674BDC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F75BB-044A-DDC0-1D50-62C889761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CA8B0-6898-9175-D673-2981E1F34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BBB9D3-636C-CB42-8E00-2FFBA32F5CCA}" type="datetimeFigureOut">
              <a:rPr lang="en-BE" smtClean="0"/>
              <a:t>05/22/2024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1366B-C01C-4D85-9759-BA36473B2B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DC976-8358-4F4A-B5C7-2C112D48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1ADCC5-9229-FA4C-AD2C-EFDD196DBAA6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232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0DF029-873D-31BF-A8DF-086EED6EAB6F}"/>
              </a:ext>
            </a:extLst>
          </p:cNvPr>
          <p:cNvCxnSpPr/>
          <p:nvPr/>
        </p:nvCxnSpPr>
        <p:spPr>
          <a:xfrm>
            <a:off x="484149" y="3968251"/>
            <a:ext cx="286173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4" y="2184103"/>
            <a:ext cx="7933266" cy="1488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100" b="1" i="1" dirty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Navigating Complexity: The Influence of Societal and Regulatory Demands on</a:t>
            </a:r>
            <a:r>
              <a:rPr lang="en-GB" sz="21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GB" sz="2100" b="1" i="1" dirty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Organizational Processes and Responses in Sustainability Reporting</a:t>
            </a:r>
            <a:endParaRPr lang="en-GB" sz="2100" i="1" dirty="0">
              <a:solidFill>
                <a:schemeClr val="tx2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A0778F-6F9D-8FF9-4FBD-79AB2E006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23" y="4143936"/>
            <a:ext cx="867076" cy="87418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5711A0-03C9-D69C-185E-4A67010C9F2D}"/>
              </a:ext>
            </a:extLst>
          </p:cNvPr>
          <p:cNvCxnSpPr/>
          <p:nvPr/>
        </p:nvCxnSpPr>
        <p:spPr>
          <a:xfrm>
            <a:off x="1376623" y="4301627"/>
            <a:ext cx="0" cy="5588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8313104-0F8A-9C4C-0C88-BA8A22CE0FA7}"/>
              </a:ext>
            </a:extLst>
          </p:cNvPr>
          <p:cNvSpPr txBox="1"/>
          <p:nvPr/>
        </p:nvSpPr>
        <p:spPr>
          <a:xfrm>
            <a:off x="423334" y="1612966"/>
            <a:ext cx="3691468" cy="751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500" b="1" i="1" dirty="0">
                <a:solidFill>
                  <a:srgbClr val="6EAE1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Rachel Carson Thesis Award</a:t>
            </a:r>
            <a:endParaRPr lang="en-GB" sz="1500" i="1" dirty="0">
              <a:solidFill>
                <a:srgbClr val="6EAE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500" i="1" dirty="0">
              <a:solidFill>
                <a:srgbClr val="6EAE1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Campuscatering | Vitaal &amp; verantwoord | Vitam">
            <a:extLst>
              <a:ext uri="{FF2B5EF4-FFF2-40B4-BE49-F238E27FC236}">
                <a16:creationId xmlns:a16="http://schemas.microsoft.com/office/drawing/2014/main" id="{E29AE81B-A524-A661-62E1-EC6E82444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425" y="4320102"/>
            <a:ext cx="1744134" cy="51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group of trees in a forest&#10;&#10;Description automatically generated">
            <a:extLst>
              <a:ext uri="{FF2B5EF4-FFF2-40B4-BE49-F238E27FC236}">
                <a16:creationId xmlns:a16="http://schemas.microsoft.com/office/drawing/2014/main" id="{1765ED38-A21A-88EB-A4E8-A61355770D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401" y="0"/>
            <a:ext cx="3857625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D08FB8-A426-CED9-384A-0EA2111CD5FB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4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(2): The Different Answers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BE23A75-AFF5-A0C4-31B6-CF30A3D3CD8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062" b="27216"/>
          <a:stretch/>
        </p:blipFill>
        <p:spPr>
          <a:xfrm>
            <a:off x="2599265" y="4388239"/>
            <a:ext cx="6325223" cy="1591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7121A46-BD89-DF0D-E09A-FE6213F07E3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6449" b="26160"/>
          <a:stretch/>
        </p:blipFill>
        <p:spPr>
          <a:xfrm>
            <a:off x="2681561" y="2124550"/>
            <a:ext cx="6231085" cy="166105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E6E5948-8FD6-BEB8-52EF-0A6135A11EAF}"/>
              </a:ext>
            </a:extLst>
          </p:cNvPr>
          <p:cNvSpPr txBox="1"/>
          <p:nvPr/>
        </p:nvSpPr>
        <p:spPr>
          <a:xfrm>
            <a:off x="5827682" y="388439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b="1" dirty="0">
                <a:solidFill>
                  <a:srgbClr val="002060"/>
                </a:solidFill>
                <a:latin typeface="Acumin Pro" panose="020B0504020202020204" pitchFamily="34" charset="77"/>
              </a:rPr>
              <a:t>Or..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D39844-BE30-1928-8B31-8CC5CC9381D9}"/>
              </a:ext>
            </a:extLst>
          </p:cNvPr>
          <p:cNvSpPr txBox="1"/>
          <p:nvPr/>
        </p:nvSpPr>
        <p:spPr>
          <a:xfrm>
            <a:off x="5100658" y="1388479"/>
            <a:ext cx="21962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Symbolic Conformity</a:t>
            </a:r>
            <a:endParaRPr lang="en-GB" sz="1600" b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29C249-165F-89E0-5AE4-1EA19943A040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BDD8FD-BE9F-FCAC-C156-33CDCAE7A923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10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5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(2): The Different Answers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E25EED2-1200-C78B-0192-41C825327F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663" b="27324"/>
          <a:stretch/>
        </p:blipFill>
        <p:spPr>
          <a:xfrm>
            <a:off x="1649438" y="2541801"/>
            <a:ext cx="8893124" cy="230173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D3C3C2A-960A-B7EF-759A-0BB298EA7A40}"/>
              </a:ext>
            </a:extLst>
          </p:cNvPr>
          <p:cNvSpPr txBox="1"/>
          <p:nvPr/>
        </p:nvSpPr>
        <p:spPr>
          <a:xfrm>
            <a:off x="5100658" y="1388479"/>
            <a:ext cx="2491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Substantive Conformity</a:t>
            </a:r>
            <a:endParaRPr lang="en-GB" sz="1600" b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FCD6F-EAD0-6D10-BCA2-5E7B720A2045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78E4D4-FB56-A0A9-EE96-DF0A77E147AC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11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49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Contributions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uilding with a black background&#10;&#10;Description automatically generated">
            <a:extLst>
              <a:ext uri="{FF2B5EF4-FFF2-40B4-BE49-F238E27FC236}">
                <a16:creationId xmlns:a16="http://schemas.microsoft.com/office/drawing/2014/main" id="{74553BEE-F43A-6C2F-D48F-289DB374DC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0442" y="1858412"/>
            <a:ext cx="856881" cy="770661"/>
          </a:xfrm>
          <a:prstGeom prst="rect">
            <a:avLst/>
          </a:prstGeom>
        </p:spPr>
      </p:pic>
      <p:pic>
        <p:nvPicPr>
          <p:cNvPr id="9" name="Picture 8" descr="A magnifying glass and a paper with a picture of a atom&#10;&#10;Description automatically generated">
            <a:extLst>
              <a:ext uri="{FF2B5EF4-FFF2-40B4-BE49-F238E27FC236}">
                <a16:creationId xmlns:a16="http://schemas.microsoft.com/office/drawing/2014/main" id="{39EF08F8-6353-C302-7E9F-763AF5AB2D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2388" y="1931564"/>
            <a:ext cx="856883" cy="7706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1EFCD9-B050-D2C3-D9C3-54196B2585F8}"/>
              </a:ext>
            </a:extLst>
          </p:cNvPr>
          <p:cNvSpPr txBox="1"/>
          <p:nvPr/>
        </p:nvSpPr>
        <p:spPr>
          <a:xfrm>
            <a:off x="1551076" y="2733671"/>
            <a:ext cx="27576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Theoretical Contributions</a:t>
            </a:r>
            <a:endParaRPr lang="en-GB" sz="1600" b="1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7F91E2-880A-EC8A-05F0-CE8AE5E061ED}"/>
              </a:ext>
            </a:extLst>
          </p:cNvPr>
          <p:cNvSpPr txBox="1"/>
          <p:nvPr/>
        </p:nvSpPr>
        <p:spPr>
          <a:xfrm>
            <a:off x="7461949" y="2733671"/>
            <a:ext cx="24199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Practical Contributions</a:t>
            </a:r>
            <a:endParaRPr lang="en-GB" sz="1600" b="1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0508A-09A6-5BB6-7E48-4CF7A42F0CFF}"/>
              </a:ext>
            </a:extLst>
          </p:cNvPr>
          <p:cNvSpPr txBox="1"/>
          <p:nvPr/>
        </p:nvSpPr>
        <p:spPr>
          <a:xfrm>
            <a:off x="1032596" y="3428331"/>
            <a:ext cx="4182533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Bridge between to theoretical streams: Stakeholder and Institutional Theory.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Application of this combined theoretical stream in the Sustainability Reporting domain.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tx2"/>
                </a:solidFill>
                <a:effectLst/>
                <a:latin typeface="Acumin Pro" panose="020B0504020202020204" pitchFamily="34" charset="77"/>
                <a:cs typeface="Calibri" panose="020F0502020204030204" pitchFamily="34" charset="0"/>
              </a:rPr>
              <a:t>Advancement of existing theories considering current developments.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2FA323-9CD0-F822-77AC-F42271333171}"/>
              </a:ext>
            </a:extLst>
          </p:cNvPr>
          <p:cNvSpPr txBox="1"/>
          <p:nvPr/>
        </p:nvSpPr>
        <p:spPr>
          <a:xfrm>
            <a:off x="6790268" y="3428331"/>
            <a:ext cx="4775198" cy="2002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The Three Paths: better understanding of the firms stages and processes leading towards their responses.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Insights on the underlying motives of the companies, their decision making and hence the quality of their answers.</a:t>
            </a:r>
          </a:p>
          <a:p>
            <a:pPr algn="ctr">
              <a:lnSpc>
                <a:spcPct val="150000"/>
              </a:lnSpc>
            </a:pPr>
            <a:r>
              <a:rPr lang="en-GB" sz="1200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Overall</a:t>
            </a:r>
          </a:p>
          <a:p>
            <a:pPr algn="ctr">
              <a:lnSpc>
                <a:spcPct val="150000"/>
              </a:lnSpc>
            </a:pPr>
            <a:r>
              <a:rPr lang="en-GB" sz="1200" b="1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Insights for companies and third parties on how to better guide companies towards best reporting practices.</a:t>
            </a:r>
            <a:endParaRPr lang="en-GB" sz="1200" b="1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090738-0985-63ED-BA5A-3F6A1856177B}"/>
              </a:ext>
            </a:extLst>
          </p:cNvPr>
          <p:cNvCxnSpPr/>
          <p:nvPr/>
        </p:nvCxnSpPr>
        <p:spPr>
          <a:xfrm>
            <a:off x="5925312" y="2060862"/>
            <a:ext cx="0" cy="3324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6D6B518-5270-B6E7-13ED-60C7E3879758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C3498E-4B7E-4D31-6C0C-D9E5A152C90A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11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50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129DBB-5FA5-D12C-E62A-2579E77C7450}"/>
              </a:ext>
            </a:extLst>
          </p:cNvPr>
          <p:cNvSpPr txBox="1"/>
          <p:nvPr/>
        </p:nvSpPr>
        <p:spPr>
          <a:xfrm>
            <a:off x="423334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0DF029-873D-31BF-A8DF-086EED6EAB6F}"/>
              </a:ext>
            </a:extLst>
          </p:cNvPr>
          <p:cNvCxnSpPr/>
          <p:nvPr/>
        </p:nvCxnSpPr>
        <p:spPr>
          <a:xfrm>
            <a:off x="484149" y="3968251"/>
            <a:ext cx="286173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4" y="2184103"/>
            <a:ext cx="7933266" cy="150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100" b="1" i="1" dirty="0">
                <a:solidFill>
                  <a:schemeClr val="tx2"/>
                </a:solidFill>
                <a:effectLst/>
                <a:latin typeface="Acumin Pro" panose="020B0504020202020204" pitchFamily="34" charset="77"/>
              </a:rPr>
              <a:t>Thank you for your attention! </a:t>
            </a:r>
          </a:p>
          <a:p>
            <a:pPr>
              <a:lnSpc>
                <a:spcPct val="150000"/>
              </a:lnSpc>
            </a:pPr>
            <a:endParaRPr lang="en-GB" sz="2100" b="1" i="1" dirty="0">
              <a:solidFill>
                <a:schemeClr val="tx2"/>
              </a:solidFill>
              <a:latin typeface="Acumin Pro" panose="020B0504020202020204" pitchFamily="34" charset="77"/>
            </a:endParaRPr>
          </a:p>
          <a:p>
            <a:pPr>
              <a:lnSpc>
                <a:spcPct val="150000"/>
              </a:lnSpc>
            </a:pPr>
            <a:r>
              <a:rPr lang="en-GB" sz="2100" b="1" i="1" dirty="0">
                <a:solidFill>
                  <a:schemeClr val="tx2"/>
                </a:solidFill>
                <a:effectLst/>
                <a:latin typeface="Acumin Pro" panose="020B0504020202020204" pitchFamily="34" charset="77"/>
              </a:rPr>
              <a:t>Any Question?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A0778F-6F9D-8FF9-4FBD-79AB2E006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23" y="4143936"/>
            <a:ext cx="867076" cy="87418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5711A0-03C9-D69C-185E-4A67010C9F2D}"/>
              </a:ext>
            </a:extLst>
          </p:cNvPr>
          <p:cNvCxnSpPr/>
          <p:nvPr/>
        </p:nvCxnSpPr>
        <p:spPr>
          <a:xfrm>
            <a:off x="1376623" y="4301627"/>
            <a:ext cx="0" cy="5588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8313104-0F8A-9C4C-0C88-BA8A22CE0FA7}"/>
              </a:ext>
            </a:extLst>
          </p:cNvPr>
          <p:cNvSpPr txBox="1"/>
          <p:nvPr/>
        </p:nvSpPr>
        <p:spPr>
          <a:xfrm>
            <a:off x="423334" y="1612966"/>
            <a:ext cx="3691468" cy="751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500" b="1" i="1" dirty="0">
                <a:solidFill>
                  <a:srgbClr val="6EAE1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Rachel Carson Thesis Award</a:t>
            </a:r>
            <a:endParaRPr lang="en-GB" sz="1500" i="1" dirty="0">
              <a:solidFill>
                <a:srgbClr val="6EAE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500" i="1" dirty="0">
              <a:solidFill>
                <a:srgbClr val="6EAE1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Campuscatering | Vitaal &amp; verantwoord | Vitam">
            <a:extLst>
              <a:ext uri="{FF2B5EF4-FFF2-40B4-BE49-F238E27FC236}">
                <a16:creationId xmlns:a16="http://schemas.microsoft.com/office/drawing/2014/main" id="{E29AE81B-A524-A661-62E1-EC6E82444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425" y="4320102"/>
            <a:ext cx="1744134" cy="51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group of trees in a forest&#10;&#10;Description automatically generated">
            <a:extLst>
              <a:ext uri="{FF2B5EF4-FFF2-40B4-BE49-F238E27FC236}">
                <a16:creationId xmlns:a16="http://schemas.microsoft.com/office/drawing/2014/main" id="{1765ED38-A21A-88EB-A4E8-A61355770D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401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5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129DBB-5FA5-D12C-E62A-2579E77C7450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A6864DD-37CE-D746-1D56-C9D6E9C009B4}"/>
              </a:ext>
            </a:extLst>
          </p:cNvPr>
          <p:cNvSpPr txBox="1"/>
          <p:nvPr/>
        </p:nvSpPr>
        <p:spPr>
          <a:xfrm>
            <a:off x="743317" y="1490133"/>
            <a:ext cx="10508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Sustainability Reporting is a crucial foundation to facilitate communication a</a:t>
            </a:r>
            <a:r>
              <a:rPr lang="en-GB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nd</a:t>
            </a:r>
            <a:r>
              <a:rPr lang="en-BE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collaborations between stakeholders and organisations, and improve the sustainability performance of the firm.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F55E47-60A0-36B1-C9F9-6A81AE8812A4}"/>
              </a:ext>
            </a:extLst>
          </p:cNvPr>
          <p:cNvSpPr txBox="1"/>
          <p:nvPr/>
        </p:nvSpPr>
        <p:spPr>
          <a:xfrm>
            <a:off x="1136072" y="2971674"/>
            <a:ext cx="103649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There has been theoretical developments, driven by Stakeholder and Institutional theory, but it does not cover the field of Sustainability Reporting neither it takes into accounts recent developments.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ADD927-A129-2328-A04E-77D15D412404}"/>
              </a:ext>
            </a:extLst>
          </p:cNvPr>
          <p:cNvSpPr txBox="1"/>
          <p:nvPr/>
        </p:nvSpPr>
        <p:spPr>
          <a:xfrm>
            <a:off x="1136072" y="4018159"/>
            <a:ext cx="103649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There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is a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lack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of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understanding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in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how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firms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recognize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,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address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and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establish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the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timing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and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the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nature of </a:t>
            </a:r>
            <a:r>
              <a:rPr lang="nl-NL" sz="1500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their</a:t>
            </a:r>
            <a:r>
              <a:rPr lang="nl-NL" sz="1500" dirty="0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 responses.</a:t>
            </a:r>
          </a:p>
        </p:txBody>
      </p:sp>
      <p:pic>
        <p:nvPicPr>
          <p:cNvPr id="28" name="Picture 27" descr="A group of trees in a foggy forest&#10;&#10;Description automatically generated">
            <a:extLst>
              <a:ext uri="{FF2B5EF4-FFF2-40B4-BE49-F238E27FC236}">
                <a16:creationId xmlns:a16="http://schemas.microsoft.com/office/drawing/2014/main" id="{FDA7B36A-F0E7-77BF-5E1B-41A556BC6C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1089" b="14219"/>
          <a:stretch/>
        </p:blipFill>
        <p:spPr>
          <a:xfrm>
            <a:off x="2219509" y="5196398"/>
            <a:ext cx="7556499" cy="684855"/>
          </a:xfrm>
          <a:prstGeom prst="round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E5D283C-9362-8BE2-8201-3A096AE18821}"/>
              </a:ext>
            </a:extLst>
          </p:cNvPr>
          <p:cNvSpPr txBox="1"/>
          <p:nvPr/>
        </p:nvSpPr>
        <p:spPr>
          <a:xfrm>
            <a:off x="2245871" y="5235850"/>
            <a:ext cx="7578789" cy="584775"/>
          </a:xfrm>
          <a:prstGeom prst="rect">
            <a:avLst/>
          </a:prstGeom>
          <a:noFill/>
          <a:ln w="19050" cmpd="dbl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effectLst/>
                <a:latin typeface="Acumin Pro" panose="020B0504020202020204" pitchFamily="34" charset="77"/>
                <a:cs typeface="Calibri" panose="020F0502020204030204" pitchFamily="34" charset="0"/>
              </a:rPr>
              <a:t>How do companies integrate societal and regulatory demands into their sustainability</a:t>
            </a:r>
            <a:r>
              <a:rPr lang="en-GB" sz="1600" dirty="0">
                <a:solidFill>
                  <a:schemeClr val="bg1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effectLst/>
                <a:latin typeface="Acumin Pro" panose="020B0504020202020204" pitchFamily="34" charset="77"/>
                <a:cs typeface="Calibri" panose="020F0502020204030204" pitchFamily="34" charset="0"/>
              </a:rPr>
              <a:t>reporting?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242789-4F5A-EAF6-24E2-7DB71A64E6B9}"/>
              </a:ext>
            </a:extLst>
          </p:cNvPr>
          <p:cNvSpPr txBox="1"/>
          <p:nvPr/>
        </p:nvSpPr>
        <p:spPr>
          <a:xfrm>
            <a:off x="5514284" y="2274872"/>
            <a:ext cx="1041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u="sng" dirty="0" err="1">
                <a:solidFill>
                  <a:schemeClr val="accent1">
                    <a:lumMod val="50000"/>
                  </a:schemeClr>
                </a:solidFill>
                <a:latin typeface="Acumin Pro" panose="020B0504020202020204" pitchFamily="34" charset="77"/>
              </a:rPr>
              <a:t>However</a:t>
            </a:r>
            <a:endParaRPr lang="en-BE" sz="1600" b="1" u="sng" dirty="0">
              <a:solidFill>
                <a:schemeClr val="accent1">
                  <a:lumMod val="50000"/>
                </a:schemeClr>
              </a:solidFill>
              <a:latin typeface="Acumin Pro" panose="020B0504020202020204" pitchFamily="34" charset="77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4103F98-BC82-4BA6-7F0C-4A6DB2A97BEC}"/>
              </a:ext>
            </a:extLst>
          </p:cNvPr>
          <p:cNvCxnSpPr/>
          <p:nvPr/>
        </p:nvCxnSpPr>
        <p:spPr>
          <a:xfrm>
            <a:off x="1945608" y="4808913"/>
            <a:ext cx="826058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A building with a black background&#10;&#10;Description automatically generated">
            <a:extLst>
              <a:ext uri="{FF2B5EF4-FFF2-40B4-BE49-F238E27FC236}">
                <a16:creationId xmlns:a16="http://schemas.microsoft.com/office/drawing/2014/main" id="{C38514FD-635C-F9DE-FF5C-6F73C47033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952" y="3988438"/>
            <a:ext cx="445094" cy="445094"/>
          </a:xfrm>
          <a:prstGeom prst="rect">
            <a:avLst/>
          </a:prstGeom>
        </p:spPr>
      </p:pic>
      <p:pic>
        <p:nvPicPr>
          <p:cNvPr id="35" name="Picture 34" descr="A magnifying glass and a paper with a picture of a atom&#10;&#10;Description automatically generated">
            <a:extLst>
              <a:ext uri="{FF2B5EF4-FFF2-40B4-BE49-F238E27FC236}">
                <a16:creationId xmlns:a16="http://schemas.microsoft.com/office/drawing/2014/main" id="{385CF4D6-51ED-4398-7291-7A5F333DFE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952" y="2971674"/>
            <a:ext cx="518510" cy="5185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4742CC-FA46-53AD-9E7F-F189C2E06C3C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2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62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(1): The Three different Paths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A2EA33-A026-1146-79CE-5B4F1BE4E048}"/>
              </a:ext>
            </a:extLst>
          </p:cNvPr>
          <p:cNvSpPr txBox="1"/>
          <p:nvPr/>
        </p:nvSpPr>
        <p:spPr>
          <a:xfrm>
            <a:off x="423334" y="1388479"/>
            <a:ext cx="8893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Path 1: Regulatory Demands</a:t>
            </a:r>
            <a:endParaRPr lang="en-GB" sz="1600" b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4F22667-FCDC-B7EF-57FC-9E356E05F8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981" b="27007"/>
          <a:stretch/>
        </p:blipFill>
        <p:spPr>
          <a:xfrm>
            <a:off x="1161289" y="2359121"/>
            <a:ext cx="9866906" cy="25537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382B9D-2D2C-EBFB-EF22-5E69FA0D95E0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962BF-567A-33B6-C017-6ADD93860DC7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3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51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Findings: The Three different Paths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8008868-9B94-9AC0-C5D9-88964962C2CF}"/>
              </a:ext>
            </a:extLst>
          </p:cNvPr>
          <p:cNvSpPr txBox="1"/>
          <p:nvPr/>
        </p:nvSpPr>
        <p:spPr>
          <a:xfrm>
            <a:off x="423334" y="1388479"/>
            <a:ext cx="8893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Path 2: Societal Demands</a:t>
            </a:r>
            <a:endParaRPr lang="en-GB" sz="1600" b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9E2FB55-3F0F-8772-42CB-1154779F536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300" b="27542"/>
          <a:stretch/>
        </p:blipFill>
        <p:spPr>
          <a:xfrm>
            <a:off x="1135589" y="2360296"/>
            <a:ext cx="9920821" cy="252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895D9C-1F4F-CC13-A2F9-031F485B9AA9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40EDAC-070D-B179-EF61-1F12F86540D2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4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6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Findings: The Three different Paths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1C3D9D2-69C3-2CE3-9713-AF43AB15B894}"/>
              </a:ext>
            </a:extLst>
          </p:cNvPr>
          <p:cNvSpPr txBox="1"/>
          <p:nvPr/>
        </p:nvSpPr>
        <p:spPr>
          <a:xfrm>
            <a:off x="423334" y="1388479"/>
            <a:ext cx="8893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Path 3: Regulatory Demands and Societal Demands </a:t>
            </a:r>
            <a:endParaRPr lang="en-GB" sz="1600" b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0A2DED6-1081-1BE9-AEE8-17CA1B1711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457" b="27413"/>
          <a:stretch/>
        </p:blipFill>
        <p:spPr>
          <a:xfrm>
            <a:off x="1020160" y="2432671"/>
            <a:ext cx="10151680" cy="252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23CDDF-7164-8289-F2B4-BD8D0939E04E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FC3697-9A51-2ADE-65D2-48308EBA2918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5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26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(2): The Different Answers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1C3D9D2-69C3-2CE3-9713-AF43AB15B894}"/>
              </a:ext>
            </a:extLst>
          </p:cNvPr>
          <p:cNvSpPr txBox="1"/>
          <p:nvPr/>
        </p:nvSpPr>
        <p:spPr>
          <a:xfrm>
            <a:off x="5100658" y="1388479"/>
            <a:ext cx="23253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i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Symbolic Compliance</a:t>
            </a:r>
            <a:endParaRPr lang="en-GB" sz="1600" b="1" i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EE6B82-36F5-A377-3D39-001BD5C183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723" b="28147"/>
          <a:stretch/>
        </p:blipFill>
        <p:spPr>
          <a:xfrm>
            <a:off x="2719468" y="2141253"/>
            <a:ext cx="6413177" cy="15919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C2702FC-F4BB-BC12-7FB1-E9AFE1FBFD06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163EE-8828-B748-963E-14DF93BC6405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6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6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(2): The Different Answers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8F046BE-7385-A05A-BF2C-2EE4CD49DEE1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7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82CA8A0-3592-4EAD-6510-88533A7E81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023" b="27846"/>
          <a:stretch/>
        </p:blipFill>
        <p:spPr>
          <a:xfrm>
            <a:off x="2719468" y="4404893"/>
            <a:ext cx="6413177" cy="15919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EE6B82-36F5-A377-3D39-001BD5C183F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723" b="28147"/>
          <a:stretch/>
        </p:blipFill>
        <p:spPr>
          <a:xfrm>
            <a:off x="2719468" y="2141253"/>
            <a:ext cx="6413177" cy="15919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EA0664C-452D-167A-FFC7-3D546CA2ACFF}"/>
              </a:ext>
            </a:extLst>
          </p:cNvPr>
          <p:cNvSpPr txBox="1"/>
          <p:nvPr/>
        </p:nvSpPr>
        <p:spPr>
          <a:xfrm>
            <a:off x="5827682" y="388439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b="1" i="1" dirty="0">
                <a:solidFill>
                  <a:srgbClr val="002060"/>
                </a:solidFill>
                <a:latin typeface="Acumin Pro" panose="020B0504020202020204" pitchFamily="34" charset="77"/>
              </a:rPr>
              <a:t>Or..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A67600-EF2F-3739-67E3-2A85B12C2407}"/>
              </a:ext>
            </a:extLst>
          </p:cNvPr>
          <p:cNvSpPr txBox="1"/>
          <p:nvPr/>
        </p:nvSpPr>
        <p:spPr>
          <a:xfrm>
            <a:off x="5100659" y="1388479"/>
            <a:ext cx="2283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i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Symbolic Compliance</a:t>
            </a:r>
            <a:endParaRPr lang="en-GB" sz="1600" b="1" i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9B69EA-2003-4EC7-E9C4-DE7D8433AC47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6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(2): The Different Answers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19D7330-4669-3256-769C-749DB3FC9A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608" b="28052"/>
          <a:stretch/>
        </p:blipFill>
        <p:spPr>
          <a:xfrm>
            <a:off x="1731542" y="2541086"/>
            <a:ext cx="8665540" cy="216128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FD1C288-6B16-AF97-7A2C-9F5C4929ABD6}"/>
              </a:ext>
            </a:extLst>
          </p:cNvPr>
          <p:cNvSpPr txBox="1"/>
          <p:nvPr/>
        </p:nvSpPr>
        <p:spPr>
          <a:xfrm>
            <a:off x="5100658" y="1388479"/>
            <a:ext cx="2574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i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Substantive Compliance</a:t>
            </a:r>
            <a:endParaRPr lang="en-GB" sz="1600" b="1" i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0DB083-7E5D-3340-2980-507450242E69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99A565-F6D5-5E9A-4FE4-833B329A9575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8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02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91BE9D-0262-4934-8B96-763FAC7CD661}"/>
              </a:ext>
            </a:extLst>
          </p:cNvPr>
          <p:cNvSpPr txBox="1"/>
          <p:nvPr/>
        </p:nvSpPr>
        <p:spPr>
          <a:xfrm>
            <a:off x="423335" y="397659"/>
            <a:ext cx="8893124" cy="5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300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Findings (2): The Different Answers</a:t>
            </a:r>
            <a:endParaRPr lang="en-GB" sz="2300" i="1" dirty="0">
              <a:solidFill>
                <a:schemeClr val="tx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EB49D5-FFF2-06E2-A591-5099E1C6DB96}"/>
              </a:ext>
            </a:extLst>
          </p:cNvPr>
          <p:cNvGrpSpPr/>
          <p:nvPr/>
        </p:nvGrpSpPr>
        <p:grpSpPr>
          <a:xfrm>
            <a:off x="9566705" y="269672"/>
            <a:ext cx="2465058" cy="644732"/>
            <a:chOff x="8428567" y="193468"/>
            <a:chExt cx="2400301" cy="62779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A0778F-6F9D-8FF9-4FBD-79AB2E00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8567" y="193468"/>
              <a:ext cx="622691" cy="627795"/>
            </a:xfrm>
            <a:prstGeom prst="rect">
              <a:avLst/>
            </a:prstGeom>
          </p:spPr>
        </p:pic>
        <p:pic>
          <p:nvPicPr>
            <p:cNvPr id="1028" name="Picture 4" descr="Campuscatering | Vitaal &amp; verantwoord | Vitam">
              <a:extLst>
                <a:ext uri="{FF2B5EF4-FFF2-40B4-BE49-F238E27FC236}">
                  <a16:creationId xmlns:a16="http://schemas.microsoft.com/office/drawing/2014/main" id="{E29AE81B-A524-A661-62E1-EC6E82444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4868" y="259004"/>
              <a:ext cx="1524000" cy="44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3520C4A4-22F9-6A03-CFE5-46DE7E873746}"/>
                </a:ext>
              </a:extLst>
            </p:cNvPr>
            <p:cNvCxnSpPr>
              <a:cxnSpLocks/>
            </p:cNvCxnSpPr>
            <p:nvPr/>
          </p:nvCxnSpPr>
          <p:spPr>
            <a:xfrm>
              <a:off x="9237136" y="306860"/>
              <a:ext cx="0" cy="40101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46C0BE-9824-1AB0-2D8A-FDFC6F00B917}"/>
              </a:ext>
            </a:extLst>
          </p:cNvPr>
          <p:cNvCxnSpPr>
            <a:cxnSpLocks/>
          </p:cNvCxnSpPr>
          <p:nvPr/>
        </p:nvCxnSpPr>
        <p:spPr>
          <a:xfrm>
            <a:off x="4690532" y="1059153"/>
            <a:ext cx="4775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239702-C620-14D3-C9C5-30442F387F52}"/>
              </a:ext>
            </a:extLst>
          </p:cNvPr>
          <p:cNvCxnSpPr/>
          <p:nvPr/>
        </p:nvCxnSpPr>
        <p:spPr>
          <a:xfrm>
            <a:off x="507999" y="1059153"/>
            <a:ext cx="418253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CD39844-BE30-1928-8B31-8CC5CC9381D9}"/>
              </a:ext>
            </a:extLst>
          </p:cNvPr>
          <p:cNvSpPr txBox="1"/>
          <p:nvPr/>
        </p:nvSpPr>
        <p:spPr>
          <a:xfrm>
            <a:off x="5100658" y="1388479"/>
            <a:ext cx="21962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u="sng" dirty="0">
                <a:solidFill>
                  <a:schemeClr val="tx2"/>
                </a:solidFill>
                <a:latin typeface="Acumin Pro" panose="020B0504020202020204" pitchFamily="34" charset="77"/>
                <a:cs typeface="Calibri" panose="020F0502020204030204" pitchFamily="34" charset="0"/>
              </a:rPr>
              <a:t>Symbolic Conformity</a:t>
            </a:r>
            <a:endParaRPr lang="en-GB" sz="1600" b="1" u="sng" dirty="0">
              <a:solidFill>
                <a:schemeClr val="tx2"/>
              </a:solidFill>
              <a:effectLst/>
              <a:latin typeface="Acumin Pro" panose="020B0504020202020204" pitchFamily="34" charset="77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DC1C23-75B1-C237-C8C4-379AF7C109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49" b="26160"/>
          <a:stretch/>
        </p:blipFill>
        <p:spPr>
          <a:xfrm>
            <a:off x="2681561" y="2124550"/>
            <a:ext cx="6231085" cy="16610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BAD3C-59F0-45A0-3CF7-9D2070BD1A4E}"/>
              </a:ext>
            </a:extLst>
          </p:cNvPr>
          <p:cNvSpPr txBox="1"/>
          <p:nvPr/>
        </p:nvSpPr>
        <p:spPr>
          <a:xfrm>
            <a:off x="215516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 Complexity: Master Thesis – Valentin Plumier</a:t>
            </a:r>
            <a:endParaRPr lang="en-GB" sz="10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DA8F83-3073-5D9D-BC78-F9966566B070}"/>
              </a:ext>
            </a:extLst>
          </p:cNvPr>
          <p:cNvSpPr txBox="1"/>
          <p:nvPr/>
        </p:nvSpPr>
        <p:spPr>
          <a:xfrm>
            <a:off x="9886450" y="6326188"/>
            <a:ext cx="3242734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Carson Thesis Award  | 9 </a:t>
            </a:r>
            <a:endParaRPr lang="en-GB" sz="1000" b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BE"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9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488</Words>
  <Application>Microsoft Office PowerPoint</Application>
  <PresentationFormat>Breedbeeld</PresentationFormat>
  <Paragraphs>66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Acumin Pro</vt:lpstr>
      <vt:lpstr>Aptos</vt:lpstr>
      <vt:lpstr>Aptos Display</vt:lpstr>
      <vt:lpstr>Arial</vt:lpstr>
      <vt:lpstr>Calibri</vt:lpstr>
      <vt:lpstr>Courier New</vt:lpstr>
      <vt:lpstr>Times New Roman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Plumier, Valentin</dc:creator>
  <cp:lastModifiedBy>Annemieke Vermeulen</cp:lastModifiedBy>
  <cp:revision>3</cp:revision>
  <dcterms:created xsi:type="dcterms:W3CDTF">2024-05-20T10:56:17Z</dcterms:created>
  <dcterms:modified xsi:type="dcterms:W3CDTF">2024-05-22T09:36:10Z</dcterms:modified>
</cp:coreProperties>
</file>