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568" r:id="rId5"/>
    <p:sldId id="259" r:id="rId6"/>
    <p:sldId id="266" r:id="rId7"/>
    <p:sldId id="267" r:id="rId8"/>
    <p:sldId id="550" r:id="rId9"/>
    <p:sldId id="261" r:id="rId10"/>
    <p:sldId id="262" r:id="rId11"/>
    <p:sldId id="562" r:id="rId12"/>
    <p:sldId id="561" r:id="rId13"/>
    <p:sldId id="564" r:id="rId14"/>
    <p:sldId id="563" r:id="rId15"/>
    <p:sldId id="260" r:id="rId16"/>
    <p:sldId id="560" r:id="rId17"/>
    <p:sldId id="566" r:id="rId18"/>
    <p:sldId id="263" r:id="rId19"/>
    <p:sldId id="567" r:id="rId20"/>
    <p:sldId id="565" r:id="rId21"/>
    <p:sldId id="265" r:id="rId22"/>
    <p:sldId id="268"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rt Helfferich" userId="eab8577c-fd21-41f4-859b-babe76f4be1d" providerId="ADAL" clId="{744162E7-FA91-4659-A33E-17C76F0E64AF}"/>
    <pc:docChg chg="addSld modSld">
      <pc:chgData name="Evert Helfferich" userId="eab8577c-fd21-41f4-859b-babe76f4be1d" providerId="ADAL" clId="{744162E7-FA91-4659-A33E-17C76F0E64AF}" dt="2025-06-07T08:53:19.567" v="62" actId="14100"/>
      <pc:docMkLst>
        <pc:docMk/>
      </pc:docMkLst>
      <pc:sldChg chg="addSp delSp modSp new mod">
        <pc:chgData name="Evert Helfferich" userId="eab8577c-fd21-41f4-859b-babe76f4be1d" providerId="ADAL" clId="{744162E7-FA91-4659-A33E-17C76F0E64AF}" dt="2025-06-07T08:53:19.567" v="62" actId="14100"/>
        <pc:sldMkLst>
          <pc:docMk/>
          <pc:sldMk cId="3037058433" sldId="568"/>
        </pc:sldMkLst>
        <pc:spChg chg="mod">
          <ac:chgData name="Evert Helfferich" userId="eab8577c-fd21-41f4-859b-babe76f4be1d" providerId="ADAL" clId="{744162E7-FA91-4659-A33E-17C76F0E64AF}" dt="2025-06-07T08:52:11.477" v="60" actId="20577"/>
          <ac:spMkLst>
            <pc:docMk/>
            <pc:sldMk cId="3037058433" sldId="568"/>
            <ac:spMk id="2" creationId="{61011631-16C8-EF4F-24B4-78221EB56AD4}"/>
          </ac:spMkLst>
        </pc:spChg>
        <pc:spChg chg="del">
          <ac:chgData name="Evert Helfferich" userId="eab8577c-fd21-41f4-859b-babe76f4be1d" providerId="ADAL" clId="{744162E7-FA91-4659-A33E-17C76F0E64AF}" dt="2025-06-07T08:53:11.867" v="61" actId="22"/>
          <ac:spMkLst>
            <pc:docMk/>
            <pc:sldMk cId="3037058433" sldId="568"/>
            <ac:spMk id="3" creationId="{CDA8312B-6E65-1326-636A-0E6AD3CFBBE0}"/>
          </ac:spMkLst>
        </pc:spChg>
        <pc:picChg chg="add mod ord">
          <ac:chgData name="Evert Helfferich" userId="eab8577c-fd21-41f4-859b-babe76f4be1d" providerId="ADAL" clId="{744162E7-FA91-4659-A33E-17C76F0E64AF}" dt="2025-06-07T08:53:19.567" v="62" actId="14100"/>
          <ac:picMkLst>
            <pc:docMk/>
            <pc:sldMk cId="3037058433" sldId="568"/>
            <ac:picMk id="5" creationId="{CA8AF9FE-9D9C-92ED-F997-39D9F4E0F8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14DF3-C98D-47C9-A570-762046F5C6B5}" type="datetimeFigureOut">
              <a:rPr lang="nl-NL" smtClean="0"/>
              <a:t>7-6-2025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80356-8917-4607-9479-36D0534B0BD5}" type="slidenum">
              <a:rPr lang="nl-NL" smtClean="0"/>
              <a:t>‹nr.›</a:t>
            </a:fld>
            <a:endParaRPr lang="nl-NL"/>
          </a:p>
        </p:txBody>
      </p:sp>
    </p:spTree>
    <p:extLst>
      <p:ext uri="{BB962C8B-B14F-4D97-AF65-F5344CB8AC3E}">
        <p14:creationId xmlns:p14="http://schemas.microsoft.com/office/powerpoint/2010/main" val="142222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0B80356-8917-4607-9479-36D0534B0BD5}" type="slidenum">
              <a:rPr lang="nl-NL" smtClean="0"/>
              <a:t>1</a:t>
            </a:fld>
            <a:endParaRPr lang="nl-NL"/>
          </a:p>
        </p:txBody>
      </p:sp>
    </p:spTree>
    <p:extLst>
      <p:ext uri="{BB962C8B-B14F-4D97-AF65-F5344CB8AC3E}">
        <p14:creationId xmlns:p14="http://schemas.microsoft.com/office/powerpoint/2010/main" val="374282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0B80356-8917-4607-9479-36D0534B0BD5}" type="slidenum">
              <a:rPr lang="nl-NL" smtClean="0"/>
              <a:t>10</a:t>
            </a:fld>
            <a:endParaRPr lang="nl-NL"/>
          </a:p>
        </p:txBody>
      </p:sp>
    </p:spTree>
    <p:extLst>
      <p:ext uri="{BB962C8B-B14F-4D97-AF65-F5344CB8AC3E}">
        <p14:creationId xmlns:p14="http://schemas.microsoft.com/office/powerpoint/2010/main" val="33448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96907-A193-CC33-028B-DC4F6AD1732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C8093B-AC61-49AF-F980-8DBE693823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5DA6658-8400-E699-0E52-D4805FCB2F7A}"/>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8E4ECE4-C806-F2F2-6CF5-6129230B87C7}"/>
              </a:ext>
            </a:extLst>
          </p:cNvPr>
          <p:cNvSpPr>
            <a:spLocks noGrp="1"/>
          </p:cNvSpPr>
          <p:nvPr>
            <p:ph type="sldNum" sz="quarter" idx="5"/>
          </p:nvPr>
        </p:nvSpPr>
        <p:spPr/>
        <p:txBody>
          <a:bodyPr/>
          <a:lstStyle/>
          <a:p>
            <a:fld id="{20B80356-8917-4607-9479-36D0534B0BD5}" type="slidenum">
              <a:rPr lang="nl-NL" smtClean="0"/>
              <a:t>19</a:t>
            </a:fld>
            <a:endParaRPr lang="nl-NL"/>
          </a:p>
        </p:txBody>
      </p:sp>
    </p:spTree>
    <p:extLst>
      <p:ext uri="{BB962C8B-B14F-4D97-AF65-F5344CB8AC3E}">
        <p14:creationId xmlns:p14="http://schemas.microsoft.com/office/powerpoint/2010/main" val="249156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A234A-CBF1-52AF-D4C9-1FBA7D2F17D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19FE1AF-0CBC-7AC6-8794-4A6F7065F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D8A935-F7BF-6B81-F860-10BA838D4378}"/>
              </a:ext>
            </a:extLst>
          </p:cNvPr>
          <p:cNvSpPr>
            <a:spLocks noGrp="1"/>
          </p:cNvSpPr>
          <p:nvPr>
            <p:ph type="dt" sz="half" idx="10"/>
          </p:nvPr>
        </p:nvSpPr>
        <p:spPr/>
        <p:txBody>
          <a:bodyPr/>
          <a:lstStyle/>
          <a:p>
            <a:fld id="{3607957B-EBA8-440A-97D8-8587078F5AF1}" type="datetimeFigureOut">
              <a:rPr lang="nl-NL" smtClean="0"/>
              <a:t>7-6-2025</a:t>
            </a:fld>
            <a:endParaRPr lang="nl-NL"/>
          </a:p>
        </p:txBody>
      </p:sp>
      <p:sp>
        <p:nvSpPr>
          <p:cNvPr id="5" name="Tijdelijke aanduiding voor voettekst 4">
            <a:extLst>
              <a:ext uri="{FF2B5EF4-FFF2-40B4-BE49-F238E27FC236}">
                <a16:creationId xmlns:a16="http://schemas.microsoft.com/office/drawing/2014/main" id="{E2A7D822-6FEA-F536-F833-F3F7B2DFC3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D8912A-E488-4A77-53BE-3E082FB91E63}"/>
              </a:ext>
            </a:extLst>
          </p:cNvPr>
          <p:cNvSpPr>
            <a:spLocks noGrp="1"/>
          </p:cNvSpPr>
          <p:nvPr>
            <p:ph type="sldNum" sz="quarter" idx="12"/>
          </p:nvPr>
        </p:nvSpPr>
        <p:spPr/>
        <p:txBody>
          <a:bodyPr/>
          <a:lstStyle/>
          <a:p>
            <a:fld id="{F9F64D51-43E3-48A8-91A7-0162C73C2ACC}" type="slidenum">
              <a:rPr lang="nl-NL" smtClean="0"/>
              <a:t>‹nr.›</a:t>
            </a:fld>
            <a:endParaRPr lang="nl-NL"/>
          </a:p>
        </p:txBody>
      </p:sp>
    </p:spTree>
    <p:extLst>
      <p:ext uri="{BB962C8B-B14F-4D97-AF65-F5344CB8AC3E}">
        <p14:creationId xmlns:p14="http://schemas.microsoft.com/office/powerpoint/2010/main" val="51150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C9E51-B504-78E9-37D9-9B8EBB5C043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F5A836F-2DE3-030F-6176-89781EF956E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9B74A2-BE17-13D0-A77D-E65576F1F867}"/>
              </a:ext>
            </a:extLst>
          </p:cNvPr>
          <p:cNvSpPr>
            <a:spLocks noGrp="1"/>
          </p:cNvSpPr>
          <p:nvPr>
            <p:ph type="dt" sz="half" idx="10"/>
          </p:nvPr>
        </p:nvSpPr>
        <p:spPr/>
        <p:txBody>
          <a:bodyPr/>
          <a:lstStyle/>
          <a:p>
            <a:fld id="{3607957B-EBA8-440A-97D8-8587078F5AF1}" type="datetimeFigureOut">
              <a:rPr lang="nl-NL" smtClean="0"/>
              <a:t>7-6-2025</a:t>
            </a:fld>
            <a:endParaRPr lang="nl-NL"/>
          </a:p>
        </p:txBody>
      </p:sp>
      <p:sp>
        <p:nvSpPr>
          <p:cNvPr id="5" name="Tijdelijke aanduiding voor voettekst 4">
            <a:extLst>
              <a:ext uri="{FF2B5EF4-FFF2-40B4-BE49-F238E27FC236}">
                <a16:creationId xmlns:a16="http://schemas.microsoft.com/office/drawing/2014/main" id="{0AA6A5F1-DEE2-5A29-F73E-05C8A8A274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98B9A4-58EC-7377-D334-2888AB6DC880}"/>
              </a:ext>
            </a:extLst>
          </p:cNvPr>
          <p:cNvSpPr>
            <a:spLocks noGrp="1"/>
          </p:cNvSpPr>
          <p:nvPr>
            <p:ph type="sldNum" sz="quarter" idx="12"/>
          </p:nvPr>
        </p:nvSpPr>
        <p:spPr/>
        <p:txBody>
          <a:bodyPr/>
          <a:lstStyle/>
          <a:p>
            <a:fld id="{F9F64D51-43E3-48A8-91A7-0162C73C2ACC}" type="slidenum">
              <a:rPr lang="nl-NL" smtClean="0"/>
              <a:t>‹nr.›</a:t>
            </a:fld>
            <a:endParaRPr lang="nl-NL"/>
          </a:p>
        </p:txBody>
      </p:sp>
    </p:spTree>
    <p:extLst>
      <p:ext uri="{BB962C8B-B14F-4D97-AF65-F5344CB8AC3E}">
        <p14:creationId xmlns:p14="http://schemas.microsoft.com/office/powerpoint/2010/main" val="160610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0ED828F-5008-BF4B-292E-0C91B5B1E72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3709D3B-BC17-C96A-878A-90CF2B754BD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DD5DFA-34EE-6AA3-2FF2-EA82DA73297F}"/>
              </a:ext>
            </a:extLst>
          </p:cNvPr>
          <p:cNvSpPr>
            <a:spLocks noGrp="1"/>
          </p:cNvSpPr>
          <p:nvPr>
            <p:ph type="dt" sz="half" idx="10"/>
          </p:nvPr>
        </p:nvSpPr>
        <p:spPr/>
        <p:txBody>
          <a:bodyPr/>
          <a:lstStyle/>
          <a:p>
            <a:fld id="{3607957B-EBA8-440A-97D8-8587078F5AF1}" type="datetimeFigureOut">
              <a:rPr lang="nl-NL" smtClean="0"/>
              <a:t>7-6-2025</a:t>
            </a:fld>
            <a:endParaRPr lang="nl-NL"/>
          </a:p>
        </p:txBody>
      </p:sp>
      <p:sp>
        <p:nvSpPr>
          <p:cNvPr id="5" name="Tijdelijke aanduiding voor voettekst 4">
            <a:extLst>
              <a:ext uri="{FF2B5EF4-FFF2-40B4-BE49-F238E27FC236}">
                <a16:creationId xmlns:a16="http://schemas.microsoft.com/office/drawing/2014/main" id="{A25F51CF-7B9F-DFF3-6DC2-F6E32054E7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EB6499-444F-5ECB-762A-284F47DAB835}"/>
              </a:ext>
            </a:extLst>
          </p:cNvPr>
          <p:cNvSpPr>
            <a:spLocks noGrp="1"/>
          </p:cNvSpPr>
          <p:nvPr>
            <p:ph type="sldNum" sz="quarter" idx="12"/>
          </p:nvPr>
        </p:nvSpPr>
        <p:spPr/>
        <p:txBody>
          <a:bodyPr/>
          <a:lstStyle/>
          <a:p>
            <a:fld id="{F9F64D51-43E3-48A8-91A7-0162C73C2ACC}" type="slidenum">
              <a:rPr lang="nl-NL" smtClean="0"/>
              <a:t>‹nr.›</a:t>
            </a:fld>
            <a:endParaRPr lang="nl-NL"/>
          </a:p>
        </p:txBody>
      </p:sp>
    </p:spTree>
    <p:extLst>
      <p:ext uri="{BB962C8B-B14F-4D97-AF65-F5344CB8AC3E}">
        <p14:creationId xmlns:p14="http://schemas.microsoft.com/office/powerpoint/2010/main" val="336146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6085F-0E4E-CA51-2B34-9A04C20E83F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A4565B0-9C22-8654-AB42-2575FBFDCF5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54A5C9-0225-C152-0F67-167BA8C32AF7}"/>
              </a:ext>
            </a:extLst>
          </p:cNvPr>
          <p:cNvSpPr>
            <a:spLocks noGrp="1"/>
          </p:cNvSpPr>
          <p:nvPr>
            <p:ph type="dt" sz="half" idx="10"/>
          </p:nvPr>
        </p:nvSpPr>
        <p:spPr/>
        <p:txBody>
          <a:bodyPr/>
          <a:lstStyle/>
          <a:p>
            <a:fld id="{3607957B-EBA8-440A-97D8-8587078F5AF1}" type="datetimeFigureOut">
              <a:rPr lang="nl-NL" smtClean="0"/>
              <a:t>7-6-2025</a:t>
            </a:fld>
            <a:endParaRPr lang="nl-NL"/>
          </a:p>
        </p:txBody>
      </p:sp>
      <p:sp>
        <p:nvSpPr>
          <p:cNvPr id="5" name="Tijdelijke aanduiding voor voettekst 4">
            <a:extLst>
              <a:ext uri="{FF2B5EF4-FFF2-40B4-BE49-F238E27FC236}">
                <a16:creationId xmlns:a16="http://schemas.microsoft.com/office/drawing/2014/main" id="{0E4D0D27-9EE0-8375-B908-9193CBAC73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2D644C-4AD6-C105-6192-CD10F3507AEF}"/>
              </a:ext>
            </a:extLst>
          </p:cNvPr>
          <p:cNvSpPr>
            <a:spLocks noGrp="1"/>
          </p:cNvSpPr>
          <p:nvPr>
            <p:ph type="sldNum" sz="quarter" idx="12"/>
          </p:nvPr>
        </p:nvSpPr>
        <p:spPr/>
        <p:txBody>
          <a:bodyPr/>
          <a:lstStyle/>
          <a:p>
            <a:fld id="{F9F64D51-43E3-48A8-91A7-0162C73C2ACC}" type="slidenum">
              <a:rPr lang="nl-NL" smtClean="0"/>
              <a:t>‹nr.›</a:t>
            </a:fld>
            <a:endParaRPr lang="nl-NL"/>
          </a:p>
        </p:txBody>
      </p:sp>
    </p:spTree>
    <p:extLst>
      <p:ext uri="{BB962C8B-B14F-4D97-AF65-F5344CB8AC3E}">
        <p14:creationId xmlns:p14="http://schemas.microsoft.com/office/powerpoint/2010/main" val="212780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DD0E1-A20D-C236-CA57-79261AF937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48F76C7-D81A-EB67-7DA1-E5EF55C6F4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40784FB-1B4D-3035-4B5E-DADFC427D250}"/>
              </a:ext>
            </a:extLst>
          </p:cNvPr>
          <p:cNvSpPr>
            <a:spLocks noGrp="1"/>
          </p:cNvSpPr>
          <p:nvPr>
            <p:ph type="dt" sz="half" idx="10"/>
          </p:nvPr>
        </p:nvSpPr>
        <p:spPr/>
        <p:txBody>
          <a:bodyPr/>
          <a:lstStyle/>
          <a:p>
            <a:fld id="{3607957B-EBA8-440A-97D8-8587078F5AF1}" type="datetimeFigureOut">
              <a:rPr lang="nl-NL" smtClean="0"/>
              <a:t>7-6-2025</a:t>
            </a:fld>
            <a:endParaRPr lang="nl-NL"/>
          </a:p>
        </p:txBody>
      </p:sp>
      <p:sp>
        <p:nvSpPr>
          <p:cNvPr id="5" name="Tijdelijke aanduiding voor voettekst 4">
            <a:extLst>
              <a:ext uri="{FF2B5EF4-FFF2-40B4-BE49-F238E27FC236}">
                <a16:creationId xmlns:a16="http://schemas.microsoft.com/office/drawing/2014/main" id="{6BAEF4E0-0FC0-A36A-FE80-FC976D418F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020BEC-E876-5FD7-E7A3-174BF49D49E0}"/>
              </a:ext>
            </a:extLst>
          </p:cNvPr>
          <p:cNvSpPr>
            <a:spLocks noGrp="1"/>
          </p:cNvSpPr>
          <p:nvPr>
            <p:ph type="sldNum" sz="quarter" idx="12"/>
          </p:nvPr>
        </p:nvSpPr>
        <p:spPr/>
        <p:txBody>
          <a:bodyPr/>
          <a:lstStyle/>
          <a:p>
            <a:fld id="{F9F64D51-43E3-48A8-91A7-0162C73C2ACC}" type="slidenum">
              <a:rPr lang="nl-NL" smtClean="0"/>
              <a:t>‹nr.›</a:t>
            </a:fld>
            <a:endParaRPr lang="nl-NL"/>
          </a:p>
        </p:txBody>
      </p:sp>
    </p:spTree>
    <p:extLst>
      <p:ext uri="{BB962C8B-B14F-4D97-AF65-F5344CB8AC3E}">
        <p14:creationId xmlns:p14="http://schemas.microsoft.com/office/powerpoint/2010/main" val="232110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24BC3-0832-EB73-C629-E53D201B91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636EEB6-8577-5017-FF76-725C52F5944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EB82315-F258-2B86-EA9B-F55CA80AA15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6842509-EF9E-F454-D8BF-9893485A5219}"/>
              </a:ext>
            </a:extLst>
          </p:cNvPr>
          <p:cNvSpPr>
            <a:spLocks noGrp="1"/>
          </p:cNvSpPr>
          <p:nvPr>
            <p:ph type="dt" sz="half" idx="10"/>
          </p:nvPr>
        </p:nvSpPr>
        <p:spPr/>
        <p:txBody>
          <a:bodyPr/>
          <a:lstStyle/>
          <a:p>
            <a:fld id="{3607957B-EBA8-440A-97D8-8587078F5AF1}" type="datetimeFigureOut">
              <a:rPr lang="nl-NL" smtClean="0"/>
              <a:t>7-6-2025</a:t>
            </a:fld>
            <a:endParaRPr lang="nl-NL"/>
          </a:p>
        </p:txBody>
      </p:sp>
      <p:sp>
        <p:nvSpPr>
          <p:cNvPr id="6" name="Tijdelijke aanduiding voor voettekst 5">
            <a:extLst>
              <a:ext uri="{FF2B5EF4-FFF2-40B4-BE49-F238E27FC236}">
                <a16:creationId xmlns:a16="http://schemas.microsoft.com/office/drawing/2014/main" id="{82FB4B0D-AE4E-A0DC-CCD0-00F9878FA2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341B439-DA4E-62D3-43F2-C9CD112CE340}"/>
              </a:ext>
            </a:extLst>
          </p:cNvPr>
          <p:cNvSpPr>
            <a:spLocks noGrp="1"/>
          </p:cNvSpPr>
          <p:nvPr>
            <p:ph type="sldNum" sz="quarter" idx="12"/>
          </p:nvPr>
        </p:nvSpPr>
        <p:spPr/>
        <p:txBody>
          <a:bodyPr/>
          <a:lstStyle/>
          <a:p>
            <a:fld id="{F9F64D51-43E3-48A8-91A7-0162C73C2ACC}" type="slidenum">
              <a:rPr lang="nl-NL" smtClean="0"/>
              <a:t>‹nr.›</a:t>
            </a:fld>
            <a:endParaRPr lang="nl-NL"/>
          </a:p>
        </p:txBody>
      </p:sp>
    </p:spTree>
    <p:extLst>
      <p:ext uri="{BB962C8B-B14F-4D97-AF65-F5344CB8AC3E}">
        <p14:creationId xmlns:p14="http://schemas.microsoft.com/office/powerpoint/2010/main" val="316368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AE8D46-B276-C4F1-9A85-596B133532B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4F35318-2697-FB45-6D7C-E0F9D6DDA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65CA88A-0276-7527-C412-473D508D848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0EC94AD-317A-87E6-CFA2-7FEA8FA1B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9DAFCB7-8D77-4EA8-12A4-4A5F5F3D46B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E319848-C86D-1406-3BE6-F1FCB7050D47}"/>
              </a:ext>
            </a:extLst>
          </p:cNvPr>
          <p:cNvSpPr>
            <a:spLocks noGrp="1"/>
          </p:cNvSpPr>
          <p:nvPr>
            <p:ph type="dt" sz="half" idx="10"/>
          </p:nvPr>
        </p:nvSpPr>
        <p:spPr/>
        <p:txBody>
          <a:bodyPr/>
          <a:lstStyle/>
          <a:p>
            <a:fld id="{3607957B-EBA8-440A-97D8-8587078F5AF1}" type="datetimeFigureOut">
              <a:rPr lang="nl-NL" smtClean="0"/>
              <a:t>7-6-2025</a:t>
            </a:fld>
            <a:endParaRPr lang="nl-NL"/>
          </a:p>
        </p:txBody>
      </p:sp>
      <p:sp>
        <p:nvSpPr>
          <p:cNvPr id="8" name="Tijdelijke aanduiding voor voettekst 7">
            <a:extLst>
              <a:ext uri="{FF2B5EF4-FFF2-40B4-BE49-F238E27FC236}">
                <a16:creationId xmlns:a16="http://schemas.microsoft.com/office/drawing/2014/main" id="{26E701D0-90F6-34A2-F525-5B15FCE9B9D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684E7C4-4D09-D802-A6AF-3BF28F0723ED}"/>
              </a:ext>
            </a:extLst>
          </p:cNvPr>
          <p:cNvSpPr>
            <a:spLocks noGrp="1"/>
          </p:cNvSpPr>
          <p:nvPr>
            <p:ph type="sldNum" sz="quarter" idx="12"/>
          </p:nvPr>
        </p:nvSpPr>
        <p:spPr/>
        <p:txBody>
          <a:bodyPr/>
          <a:lstStyle/>
          <a:p>
            <a:fld id="{F9F64D51-43E3-48A8-91A7-0162C73C2ACC}" type="slidenum">
              <a:rPr lang="nl-NL" smtClean="0"/>
              <a:t>‹nr.›</a:t>
            </a:fld>
            <a:endParaRPr lang="nl-NL"/>
          </a:p>
        </p:txBody>
      </p:sp>
    </p:spTree>
    <p:extLst>
      <p:ext uri="{BB962C8B-B14F-4D97-AF65-F5344CB8AC3E}">
        <p14:creationId xmlns:p14="http://schemas.microsoft.com/office/powerpoint/2010/main" val="278275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9469A-F22B-B505-FCDD-0EF3F1E0380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E71613A-48B2-D85A-BFB3-88E914A25BE6}"/>
              </a:ext>
            </a:extLst>
          </p:cNvPr>
          <p:cNvSpPr>
            <a:spLocks noGrp="1"/>
          </p:cNvSpPr>
          <p:nvPr>
            <p:ph type="dt" sz="half" idx="10"/>
          </p:nvPr>
        </p:nvSpPr>
        <p:spPr/>
        <p:txBody>
          <a:bodyPr/>
          <a:lstStyle/>
          <a:p>
            <a:fld id="{3607957B-EBA8-440A-97D8-8587078F5AF1}" type="datetimeFigureOut">
              <a:rPr lang="nl-NL" smtClean="0"/>
              <a:t>7-6-2025</a:t>
            </a:fld>
            <a:endParaRPr lang="nl-NL"/>
          </a:p>
        </p:txBody>
      </p:sp>
      <p:sp>
        <p:nvSpPr>
          <p:cNvPr id="4" name="Tijdelijke aanduiding voor voettekst 3">
            <a:extLst>
              <a:ext uri="{FF2B5EF4-FFF2-40B4-BE49-F238E27FC236}">
                <a16:creationId xmlns:a16="http://schemas.microsoft.com/office/drawing/2014/main" id="{6529593C-B90D-F913-722B-0C71B9BB727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ED7B403-B48F-45EE-22E6-599BCED81B95}"/>
              </a:ext>
            </a:extLst>
          </p:cNvPr>
          <p:cNvSpPr>
            <a:spLocks noGrp="1"/>
          </p:cNvSpPr>
          <p:nvPr>
            <p:ph type="sldNum" sz="quarter" idx="12"/>
          </p:nvPr>
        </p:nvSpPr>
        <p:spPr/>
        <p:txBody>
          <a:bodyPr/>
          <a:lstStyle/>
          <a:p>
            <a:fld id="{F9F64D51-43E3-48A8-91A7-0162C73C2ACC}" type="slidenum">
              <a:rPr lang="nl-NL" smtClean="0"/>
              <a:t>‹nr.›</a:t>
            </a:fld>
            <a:endParaRPr lang="nl-NL"/>
          </a:p>
        </p:txBody>
      </p:sp>
    </p:spTree>
    <p:extLst>
      <p:ext uri="{BB962C8B-B14F-4D97-AF65-F5344CB8AC3E}">
        <p14:creationId xmlns:p14="http://schemas.microsoft.com/office/powerpoint/2010/main" val="334374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B825B19-809F-A367-0881-D78EE7DDD807}"/>
              </a:ext>
            </a:extLst>
          </p:cNvPr>
          <p:cNvSpPr>
            <a:spLocks noGrp="1"/>
          </p:cNvSpPr>
          <p:nvPr>
            <p:ph type="dt" sz="half" idx="10"/>
          </p:nvPr>
        </p:nvSpPr>
        <p:spPr/>
        <p:txBody>
          <a:bodyPr/>
          <a:lstStyle/>
          <a:p>
            <a:fld id="{3607957B-EBA8-440A-97D8-8587078F5AF1}" type="datetimeFigureOut">
              <a:rPr lang="nl-NL" smtClean="0"/>
              <a:t>7-6-2025</a:t>
            </a:fld>
            <a:endParaRPr lang="nl-NL"/>
          </a:p>
        </p:txBody>
      </p:sp>
      <p:sp>
        <p:nvSpPr>
          <p:cNvPr id="3" name="Tijdelijke aanduiding voor voettekst 2">
            <a:extLst>
              <a:ext uri="{FF2B5EF4-FFF2-40B4-BE49-F238E27FC236}">
                <a16:creationId xmlns:a16="http://schemas.microsoft.com/office/drawing/2014/main" id="{41BB1F23-FB1F-4996-7F6E-2EF983F400C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2F37019-3A22-132D-E58C-E7BC40C3D807}"/>
              </a:ext>
            </a:extLst>
          </p:cNvPr>
          <p:cNvSpPr>
            <a:spLocks noGrp="1"/>
          </p:cNvSpPr>
          <p:nvPr>
            <p:ph type="sldNum" sz="quarter" idx="12"/>
          </p:nvPr>
        </p:nvSpPr>
        <p:spPr/>
        <p:txBody>
          <a:bodyPr/>
          <a:lstStyle/>
          <a:p>
            <a:fld id="{F9F64D51-43E3-48A8-91A7-0162C73C2ACC}" type="slidenum">
              <a:rPr lang="nl-NL" smtClean="0"/>
              <a:t>‹nr.›</a:t>
            </a:fld>
            <a:endParaRPr lang="nl-NL"/>
          </a:p>
        </p:txBody>
      </p:sp>
    </p:spTree>
    <p:extLst>
      <p:ext uri="{BB962C8B-B14F-4D97-AF65-F5344CB8AC3E}">
        <p14:creationId xmlns:p14="http://schemas.microsoft.com/office/powerpoint/2010/main" val="199269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E66FB-E3B9-087B-D698-3FA0EEF6461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68A4AB4-8F8E-914D-0569-AEEF8BE8C1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D9E5261-6E29-573F-7849-CC35E0D02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9977C95-7C15-53DD-1E2F-A1877AF33E3D}"/>
              </a:ext>
            </a:extLst>
          </p:cNvPr>
          <p:cNvSpPr>
            <a:spLocks noGrp="1"/>
          </p:cNvSpPr>
          <p:nvPr>
            <p:ph type="dt" sz="half" idx="10"/>
          </p:nvPr>
        </p:nvSpPr>
        <p:spPr/>
        <p:txBody>
          <a:bodyPr/>
          <a:lstStyle/>
          <a:p>
            <a:fld id="{3607957B-EBA8-440A-97D8-8587078F5AF1}" type="datetimeFigureOut">
              <a:rPr lang="nl-NL" smtClean="0"/>
              <a:t>7-6-2025</a:t>
            </a:fld>
            <a:endParaRPr lang="nl-NL"/>
          </a:p>
        </p:txBody>
      </p:sp>
      <p:sp>
        <p:nvSpPr>
          <p:cNvPr id="6" name="Tijdelijke aanduiding voor voettekst 5">
            <a:extLst>
              <a:ext uri="{FF2B5EF4-FFF2-40B4-BE49-F238E27FC236}">
                <a16:creationId xmlns:a16="http://schemas.microsoft.com/office/drawing/2014/main" id="{BD117D35-ECB3-A5E4-620C-39A9884F18E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DEBB4A4-FAED-0F46-8002-C1297D29DBF7}"/>
              </a:ext>
            </a:extLst>
          </p:cNvPr>
          <p:cNvSpPr>
            <a:spLocks noGrp="1"/>
          </p:cNvSpPr>
          <p:nvPr>
            <p:ph type="sldNum" sz="quarter" idx="12"/>
          </p:nvPr>
        </p:nvSpPr>
        <p:spPr/>
        <p:txBody>
          <a:bodyPr/>
          <a:lstStyle/>
          <a:p>
            <a:fld id="{F9F64D51-43E3-48A8-91A7-0162C73C2ACC}" type="slidenum">
              <a:rPr lang="nl-NL" smtClean="0"/>
              <a:t>‹nr.›</a:t>
            </a:fld>
            <a:endParaRPr lang="nl-NL"/>
          </a:p>
        </p:txBody>
      </p:sp>
    </p:spTree>
    <p:extLst>
      <p:ext uri="{BB962C8B-B14F-4D97-AF65-F5344CB8AC3E}">
        <p14:creationId xmlns:p14="http://schemas.microsoft.com/office/powerpoint/2010/main" val="284458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20BE6-2AC5-9670-E877-2C711E282CA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4191E92-34FB-13C9-4391-85865B267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C1C565A-2714-0CD7-BEC2-7550BD475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36589C7-4ACC-C898-D2E4-AE1C2D85C0E1}"/>
              </a:ext>
            </a:extLst>
          </p:cNvPr>
          <p:cNvSpPr>
            <a:spLocks noGrp="1"/>
          </p:cNvSpPr>
          <p:nvPr>
            <p:ph type="dt" sz="half" idx="10"/>
          </p:nvPr>
        </p:nvSpPr>
        <p:spPr/>
        <p:txBody>
          <a:bodyPr/>
          <a:lstStyle/>
          <a:p>
            <a:fld id="{3607957B-EBA8-440A-97D8-8587078F5AF1}" type="datetimeFigureOut">
              <a:rPr lang="nl-NL" smtClean="0"/>
              <a:t>7-6-2025</a:t>
            </a:fld>
            <a:endParaRPr lang="nl-NL"/>
          </a:p>
        </p:txBody>
      </p:sp>
      <p:sp>
        <p:nvSpPr>
          <p:cNvPr id="6" name="Tijdelijke aanduiding voor voettekst 5">
            <a:extLst>
              <a:ext uri="{FF2B5EF4-FFF2-40B4-BE49-F238E27FC236}">
                <a16:creationId xmlns:a16="http://schemas.microsoft.com/office/drawing/2014/main" id="{980E84BA-1918-33A9-574B-13EAC6D8F3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437F57-F516-32A1-FE01-F52A287F180A}"/>
              </a:ext>
            </a:extLst>
          </p:cNvPr>
          <p:cNvSpPr>
            <a:spLocks noGrp="1"/>
          </p:cNvSpPr>
          <p:nvPr>
            <p:ph type="sldNum" sz="quarter" idx="12"/>
          </p:nvPr>
        </p:nvSpPr>
        <p:spPr/>
        <p:txBody>
          <a:bodyPr/>
          <a:lstStyle/>
          <a:p>
            <a:fld id="{F9F64D51-43E3-48A8-91A7-0162C73C2ACC}" type="slidenum">
              <a:rPr lang="nl-NL" smtClean="0"/>
              <a:t>‹nr.›</a:t>
            </a:fld>
            <a:endParaRPr lang="nl-NL"/>
          </a:p>
        </p:txBody>
      </p:sp>
    </p:spTree>
    <p:extLst>
      <p:ext uri="{BB962C8B-B14F-4D97-AF65-F5344CB8AC3E}">
        <p14:creationId xmlns:p14="http://schemas.microsoft.com/office/powerpoint/2010/main" val="337907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FDA72D5-B6C7-D449-10E2-88420BCBF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E0C2916-FAB8-FF25-4A19-3F3322DC7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B7C157-9E3F-5254-E576-7ADDAA6ED6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07957B-EBA8-440A-97D8-8587078F5AF1}" type="datetimeFigureOut">
              <a:rPr lang="nl-NL" smtClean="0"/>
              <a:t>7-6-2025</a:t>
            </a:fld>
            <a:endParaRPr lang="nl-NL"/>
          </a:p>
        </p:txBody>
      </p:sp>
      <p:sp>
        <p:nvSpPr>
          <p:cNvPr id="5" name="Tijdelijke aanduiding voor voettekst 4">
            <a:extLst>
              <a:ext uri="{FF2B5EF4-FFF2-40B4-BE49-F238E27FC236}">
                <a16:creationId xmlns:a16="http://schemas.microsoft.com/office/drawing/2014/main" id="{C2A1B153-ED87-619D-5DDF-7D41BE7C9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F0CBAD7-BD0F-7743-473E-8450BF9FAA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F64D51-43E3-48A8-91A7-0162C73C2ACC}" type="slidenum">
              <a:rPr lang="nl-NL" smtClean="0"/>
              <a:t>‹nr.›</a:t>
            </a:fld>
            <a:endParaRPr lang="nl-NL"/>
          </a:p>
        </p:txBody>
      </p:sp>
    </p:spTree>
    <p:extLst>
      <p:ext uri="{BB962C8B-B14F-4D97-AF65-F5344CB8AC3E}">
        <p14:creationId xmlns:p14="http://schemas.microsoft.com/office/powerpoint/2010/main" val="2662465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nderzoek.amsterdam.nl/publicatie/monitor-circulaire-economie-202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ecttoolkit.nl/" TargetMode="External"/><Relationship Id="rId2" Type="http://schemas.openxmlformats.org/officeDocument/2006/relationships/hyperlink" Target="https://fecttoolkit.nl/meervoudige-waardecreati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rueprice.org/principles-for-true-pric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4KRvd6oYB7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0683EB-F3C0-0539-5647-BFB033685C06}"/>
              </a:ext>
            </a:extLst>
          </p:cNvPr>
          <p:cNvSpPr>
            <a:spLocks noGrp="1"/>
          </p:cNvSpPr>
          <p:nvPr>
            <p:ph type="ctrTitle"/>
          </p:nvPr>
        </p:nvSpPr>
        <p:spPr>
          <a:xfrm>
            <a:off x="884716" y="871442"/>
            <a:ext cx="2924843" cy="3172364"/>
          </a:xfrm>
        </p:spPr>
        <p:txBody>
          <a:bodyPr anchor="b">
            <a:normAutofit/>
          </a:bodyPr>
          <a:lstStyle/>
          <a:p>
            <a:endParaRPr lang="nl-NL" sz="2800" dirty="0">
              <a:solidFill>
                <a:srgbClr val="595959"/>
              </a:solidFill>
            </a:endParaRPr>
          </a:p>
        </p:txBody>
      </p:sp>
      <p:sp>
        <p:nvSpPr>
          <p:cNvPr id="3" name="Ondertitel 2">
            <a:extLst>
              <a:ext uri="{FF2B5EF4-FFF2-40B4-BE49-F238E27FC236}">
                <a16:creationId xmlns:a16="http://schemas.microsoft.com/office/drawing/2014/main" id="{333DDED5-DA0C-6BF5-D3B3-D4AD3806F7BF}"/>
              </a:ext>
            </a:extLst>
          </p:cNvPr>
          <p:cNvSpPr>
            <a:spLocks noGrp="1"/>
          </p:cNvSpPr>
          <p:nvPr>
            <p:ph type="subTitle" idx="1"/>
          </p:nvPr>
        </p:nvSpPr>
        <p:spPr>
          <a:xfrm>
            <a:off x="884716" y="4348571"/>
            <a:ext cx="2924843" cy="1637987"/>
          </a:xfrm>
        </p:spPr>
        <p:txBody>
          <a:bodyPr anchor="t">
            <a:normAutofit/>
          </a:bodyPr>
          <a:lstStyle/>
          <a:p>
            <a:endParaRPr lang="nl-NL" sz="1400" dirty="0">
              <a:solidFill>
                <a:srgbClr val="595959"/>
              </a:solidFill>
            </a:endParaRPr>
          </a:p>
          <a:p>
            <a:r>
              <a:rPr lang="nl-NL" sz="1400" dirty="0">
                <a:solidFill>
                  <a:srgbClr val="595959"/>
                </a:solidFill>
              </a:rPr>
              <a:t>Workshop Groene  Peper</a:t>
            </a:r>
          </a:p>
          <a:p>
            <a:r>
              <a:rPr lang="nl-NL" sz="1400" dirty="0">
                <a:solidFill>
                  <a:srgbClr val="595959"/>
                </a:solidFill>
              </a:rPr>
              <a:t>Evert Helfferich</a:t>
            </a:r>
          </a:p>
        </p:txBody>
      </p:sp>
      <p:pic>
        <p:nvPicPr>
          <p:cNvPr id="5" name="Afbeelding 4">
            <a:extLst>
              <a:ext uri="{FF2B5EF4-FFF2-40B4-BE49-F238E27FC236}">
                <a16:creationId xmlns:a16="http://schemas.microsoft.com/office/drawing/2014/main" id="{D2A9128A-78CD-A6E6-C20C-2965AB1208EE}"/>
              </a:ext>
            </a:extLst>
          </p:cNvPr>
          <p:cNvPicPr>
            <a:picLocks noChangeAspect="1"/>
          </p:cNvPicPr>
          <p:nvPr/>
        </p:nvPicPr>
        <p:blipFill>
          <a:blip r:embed="rId3"/>
          <a:stretch>
            <a:fillRect/>
          </a:stretch>
        </p:blipFill>
        <p:spPr>
          <a:xfrm>
            <a:off x="5410716" y="1864083"/>
            <a:ext cx="6106987" cy="3129831"/>
          </a:xfrm>
          <a:prstGeom prst="rect">
            <a:avLst/>
          </a:prstGeom>
        </p:spPr>
      </p:pic>
    </p:spTree>
    <p:extLst>
      <p:ext uri="{BB962C8B-B14F-4D97-AF65-F5344CB8AC3E}">
        <p14:creationId xmlns:p14="http://schemas.microsoft.com/office/powerpoint/2010/main" val="79785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A0888E-E3C9-8F2F-086C-17CC0F2AB737}"/>
              </a:ext>
            </a:extLst>
          </p:cNvPr>
          <p:cNvSpPr>
            <a:spLocks noGrp="1"/>
          </p:cNvSpPr>
          <p:nvPr>
            <p:ph type="title"/>
          </p:nvPr>
        </p:nvSpPr>
        <p:spPr>
          <a:xfrm>
            <a:off x="884716" y="871442"/>
            <a:ext cx="2924843" cy="3172364"/>
          </a:xfrm>
        </p:spPr>
        <p:txBody>
          <a:bodyPr vert="horz" lIns="91440" tIns="45720" rIns="91440" bIns="45720" rtlCol="0" anchor="b">
            <a:normAutofit/>
          </a:bodyPr>
          <a:lstStyle/>
          <a:p>
            <a:pPr algn="ctr"/>
            <a:r>
              <a:rPr lang="en-US" sz="2800" kern="1200">
                <a:solidFill>
                  <a:srgbClr val="595959"/>
                </a:solidFill>
                <a:latin typeface="+mj-lt"/>
                <a:ea typeface="+mj-ea"/>
                <a:cs typeface="+mj-cs"/>
              </a:rPr>
              <a:t>Meeervoudige waardecreatie op basis van de SDG’s</a:t>
            </a:r>
          </a:p>
        </p:txBody>
      </p:sp>
      <p:pic>
        <p:nvPicPr>
          <p:cNvPr id="5" name="Tijdelijke aanduiding voor inhoud 4">
            <a:extLst>
              <a:ext uri="{FF2B5EF4-FFF2-40B4-BE49-F238E27FC236}">
                <a16:creationId xmlns:a16="http://schemas.microsoft.com/office/drawing/2014/main" id="{29D3FCFA-5AC9-F7A8-2437-64FEBB067FFE}"/>
              </a:ext>
            </a:extLst>
          </p:cNvPr>
          <p:cNvPicPr>
            <a:picLocks noGrp="1" noChangeAspect="1"/>
          </p:cNvPicPr>
          <p:nvPr>
            <p:ph idx="1"/>
          </p:nvPr>
        </p:nvPicPr>
        <p:blipFill>
          <a:blip r:embed="rId3"/>
          <a:stretch>
            <a:fillRect/>
          </a:stretch>
        </p:blipFill>
        <p:spPr>
          <a:xfrm>
            <a:off x="5410716" y="1344990"/>
            <a:ext cx="6106987" cy="4168018"/>
          </a:xfrm>
          <a:prstGeom prst="rect">
            <a:avLst/>
          </a:prstGeom>
        </p:spPr>
      </p:pic>
    </p:spTree>
    <p:extLst>
      <p:ext uri="{BB962C8B-B14F-4D97-AF65-F5344CB8AC3E}">
        <p14:creationId xmlns:p14="http://schemas.microsoft.com/office/powerpoint/2010/main" val="223207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3043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C0AC07-307E-7AAF-AC2C-A77576A5845F}"/>
              </a:ext>
            </a:extLst>
          </p:cNvPr>
          <p:cNvSpPr>
            <a:spLocks noGrp="1"/>
          </p:cNvSpPr>
          <p:nvPr>
            <p:ph type="title"/>
          </p:nvPr>
        </p:nvSpPr>
        <p:spPr>
          <a:xfrm>
            <a:off x="556532" y="5322147"/>
            <a:ext cx="11210925" cy="744836"/>
          </a:xfrm>
        </p:spPr>
        <p:txBody>
          <a:bodyPr vert="horz" lIns="91440" tIns="45720" rIns="91440" bIns="45720" rtlCol="0" anchor="ctr">
            <a:normAutofit/>
          </a:bodyPr>
          <a:lstStyle/>
          <a:p>
            <a:pPr algn="ctr"/>
            <a:r>
              <a:rPr lang="en-US" sz="2700" kern="1200">
                <a:solidFill>
                  <a:schemeClr val="bg1"/>
                </a:solidFill>
                <a:latin typeface="+mj-lt"/>
                <a:ea typeface="+mj-ea"/>
                <a:cs typeface="+mj-cs"/>
                <a:hlinkClick r:id="rId2"/>
              </a:rPr>
              <a:t>Bron: Monitor Circulaire Economie 2022 | Website Onderzoek en Statistiek</a:t>
            </a:r>
            <a:endParaRPr lang="en-US" sz="2700" kern="1200">
              <a:solidFill>
                <a:schemeClr val="bg1"/>
              </a:solidFill>
              <a:latin typeface="+mj-lt"/>
              <a:ea typeface="+mj-ea"/>
              <a:cs typeface="+mj-cs"/>
            </a:endParaRPr>
          </a:p>
        </p:txBody>
      </p:sp>
      <p:pic>
        <p:nvPicPr>
          <p:cNvPr id="5" name="Tijdelijke aanduiding voor inhoud 4">
            <a:extLst>
              <a:ext uri="{FF2B5EF4-FFF2-40B4-BE49-F238E27FC236}">
                <a16:creationId xmlns:a16="http://schemas.microsoft.com/office/drawing/2014/main" id="{3D89E65C-1B99-98DF-A2DE-D6E03B99845A}"/>
              </a:ext>
            </a:extLst>
          </p:cNvPr>
          <p:cNvPicPr>
            <a:picLocks noGrp="1" noChangeAspect="1"/>
          </p:cNvPicPr>
          <p:nvPr>
            <p:ph idx="1"/>
          </p:nvPr>
        </p:nvPicPr>
        <p:blipFill>
          <a:blip r:embed="rId3"/>
          <a:stretch>
            <a:fillRect/>
          </a:stretch>
        </p:blipFill>
        <p:spPr>
          <a:xfrm>
            <a:off x="643467" y="598775"/>
            <a:ext cx="10905066" cy="3925822"/>
          </a:xfrm>
          <a:prstGeom prst="rect">
            <a:avLst/>
          </a:prstGeom>
        </p:spPr>
      </p:pic>
    </p:spTree>
    <p:extLst>
      <p:ext uri="{BB962C8B-B14F-4D97-AF65-F5344CB8AC3E}">
        <p14:creationId xmlns:p14="http://schemas.microsoft.com/office/powerpoint/2010/main" val="398272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A1FA41-E1D1-43CF-8B3B-5E6140890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C2D84B-6969-4F00-BEBA-81C2EBCD3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5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D282BE-4461-4794-89A5-394723CDF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1"/>
            <a:ext cx="3354572" cy="4114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4B4EB6-73A2-1060-2587-E3991BBD35F6}"/>
              </a:ext>
            </a:extLst>
          </p:cNvPr>
          <p:cNvSpPr>
            <a:spLocks noGrp="1"/>
          </p:cNvSpPr>
          <p:nvPr>
            <p:ph type="title"/>
          </p:nvPr>
        </p:nvSpPr>
        <p:spPr>
          <a:xfrm>
            <a:off x="1798115" y="1808855"/>
            <a:ext cx="2552956" cy="3240290"/>
          </a:xfrm>
        </p:spPr>
        <p:txBody>
          <a:bodyPr>
            <a:normAutofit/>
          </a:bodyPr>
          <a:lstStyle/>
          <a:p>
            <a:pPr algn="ctr"/>
            <a:r>
              <a:rPr lang="nl-NL" sz="2400">
                <a:solidFill>
                  <a:schemeClr val="tx1">
                    <a:lumMod val="65000"/>
                    <a:lumOff val="35000"/>
                  </a:schemeClr>
                </a:solidFill>
              </a:rPr>
              <a:t>Voorbeeld nieuwe laptop externe kosten in de biosfeer</a:t>
            </a:r>
          </a:p>
        </p:txBody>
      </p:sp>
      <p:sp>
        <p:nvSpPr>
          <p:cNvPr id="13" name="Tijdelijke aanduiding voor inhoud 2">
            <a:extLst>
              <a:ext uri="{FF2B5EF4-FFF2-40B4-BE49-F238E27FC236}">
                <a16:creationId xmlns:a16="http://schemas.microsoft.com/office/drawing/2014/main" id="{FBC1C8F5-9714-6121-AF38-BC8CF0A69B32}"/>
              </a:ext>
            </a:extLst>
          </p:cNvPr>
          <p:cNvSpPr>
            <a:spLocks noGrp="1"/>
          </p:cNvSpPr>
          <p:nvPr>
            <p:ph idx="1"/>
          </p:nvPr>
        </p:nvSpPr>
        <p:spPr>
          <a:xfrm>
            <a:off x="6958856" y="871442"/>
            <a:ext cx="4363748" cy="5115116"/>
          </a:xfrm>
        </p:spPr>
        <p:txBody>
          <a:bodyPr anchor="ctr">
            <a:normAutofit/>
          </a:bodyPr>
          <a:lstStyle/>
          <a:p>
            <a:r>
              <a:rPr lang="nl-NL" sz="2000" b="0" i="0">
                <a:solidFill>
                  <a:schemeClr val="tx1">
                    <a:lumMod val="65000"/>
                    <a:lumOff val="35000"/>
                  </a:schemeClr>
                </a:solidFill>
                <a:effectLst/>
                <a:latin typeface="Roboto" panose="02000000000000000000" pitchFamily="2" charset="0"/>
              </a:rPr>
              <a:t>één nieuwe computer met CRT-scherm  kost 240 kg fossiele brandstof</a:t>
            </a:r>
          </a:p>
          <a:p>
            <a:r>
              <a:rPr lang="nl-NL" sz="2000" b="0" i="0">
                <a:solidFill>
                  <a:schemeClr val="tx1">
                    <a:lumMod val="65000"/>
                    <a:lumOff val="35000"/>
                  </a:schemeClr>
                </a:solidFill>
                <a:effectLst/>
                <a:latin typeface="Roboto" panose="02000000000000000000" pitchFamily="2" charset="0"/>
              </a:rPr>
              <a:t>productie van een nieuwe computer </a:t>
            </a:r>
            <a:r>
              <a:rPr lang="nl-NL" sz="2000">
                <a:solidFill>
                  <a:schemeClr val="tx1">
                    <a:lumMod val="65000"/>
                    <a:lumOff val="35000"/>
                  </a:schemeClr>
                </a:solidFill>
                <a:latin typeface="Roboto" panose="02000000000000000000" pitchFamily="2" charset="0"/>
              </a:rPr>
              <a:t>ongeveer vergt 75</a:t>
            </a:r>
            <a:r>
              <a:rPr lang="nl-NL" sz="2000" b="0" i="0">
                <a:solidFill>
                  <a:schemeClr val="tx1">
                    <a:lumMod val="65000"/>
                    <a:lumOff val="35000"/>
                  </a:schemeClr>
                </a:solidFill>
                <a:effectLst/>
                <a:latin typeface="Roboto" panose="02000000000000000000" pitchFamily="2" charset="0"/>
              </a:rPr>
              <a:t>% meer energie dan het gebruik ervan gedurende de hele levensduur.</a:t>
            </a:r>
          </a:p>
          <a:p>
            <a:r>
              <a:rPr lang="nl-NL" sz="2000" b="0" i="0">
                <a:solidFill>
                  <a:schemeClr val="tx1">
                    <a:lumMod val="65000"/>
                    <a:lumOff val="35000"/>
                  </a:schemeClr>
                </a:solidFill>
                <a:effectLst/>
                <a:latin typeface="Roboto" panose="02000000000000000000" pitchFamily="2" charset="0"/>
              </a:rPr>
              <a:t> zeldzame grondstoffen, waaronder lithium, silicium, aluminium, koper, goud, tin, wolfraam en zink.</a:t>
            </a:r>
          </a:p>
          <a:p>
            <a:r>
              <a:rPr lang="nl-NL" sz="2000" b="0" i="0">
                <a:solidFill>
                  <a:schemeClr val="tx1">
                    <a:lumMod val="65000"/>
                    <a:lumOff val="35000"/>
                  </a:schemeClr>
                </a:solidFill>
                <a:effectLst/>
                <a:latin typeface="Roboto" panose="02000000000000000000" pitchFamily="2" charset="0"/>
              </a:rPr>
              <a:t>CO2-uitstoot één nieuwe computer 331 kg</a:t>
            </a:r>
          </a:p>
          <a:p>
            <a:pPr marL="0" indent="0">
              <a:buNone/>
            </a:pPr>
            <a:r>
              <a:rPr lang="nl-NL" sz="2000">
                <a:solidFill>
                  <a:schemeClr val="tx1">
                    <a:lumMod val="65000"/>
                    <a:lumOff val="35000"/>
                  </a:schemeClr>
                </a:solidFill>
                <a:latin typeface="Roboto" panose="02000000000000000000" pitchFamily="2" charset="0"/>
              </a:rPr>
              <a:t>Bron: https://www.computable.nl/</a:t>
            </a:r>
            <a:endParaRPr lang="nl-NL" sz="2000">
              <a:solidFill>
                <a:schemeClr val="tx1">
                  <a:lumMod val="65000"/>
                  <a:lumOff val="35000"/>
                </a:schemeClr>
              </a:solidFill>
            </a:endParaRPr>
          </a:p>
        </p:txBody>
      </p:sp>
    </p:spTree>
    <p:extLst>
      <p:ext uri="{BB962C8B-B14F-4D97-AF65-F5344CB8AC3E}">
        <p14:creationId xmlns:p14="http://schemas.microsoft.com/office/powerpoint/2010/main" val="337058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187C97-60B2-64FD-0BC1-BB1CB6E44FFE}"/>
              </a:ext>
            </a:extLst>
          </p:cNvPr>
          <p:cNvSpPr>
            <a:spLocks noGrp="1"/>
          </p:cNvSpPr>
          <p:nvPr>
            <p:ph type="title"/>
          </p:nvPr>
        </p:nvSpPr>
        <p:spPr>
          <a:xfrm>
            <a:off x="884716" y="871442"/>
            <a:ext cx="2924843" cy="3172364"/>
          </a:xfrm>
        </p:spPr>
        <p:txBody>
          <a:bodyPr vert="horz" lIns="91440" tIns="45720" rIns="91440" bIns="45720" rtlCol="0" anchor="b">
            <a:normAutofit/>
          </a:bodyPr>
          <a:lstStyle/>
          <a:p>
            <a:pPr algn="ctr"/>
            <a:r>
              <a:rPr lang="en-US" sz="2400" kern="1200">
                <a:solidFill>
                  <a:srgbClr val="595959"/>
                </a:solidFill>
                <a:latin typeface="+mj-lt"/>
                <a:ea typeface="+mj-ea"/>
                <a:cs typeface="+mj-cs"/>
              </a:rPr>
              <a:t>Sociale verborgen kosten </a:t>
            </a:r>
            <a:br>
              <a:rPr lang="en-US" sz="2400" kern="1200">
                <a:solidFill>
                  <a:srgbClr val="595959"/>
                </a:solidFill>
                <a:latin typeface="+mj-lt"/>
                <a:ea typeface="+mj-ea"/>
                <a:cs typeface="+mj-cs"/>
              </a:rPr>
            </a:br>
            <a:r>
              <a:rPr lang="en-US" sz="2400" kern="1200">
                <a:solidFill>
                  <a:srgbClr val="595959"/>
                </a:solidFill>
                <a:latin typeface="+mj-lt"/>
                <a:ea typeface="+mj-ea"/>
                <a:cs typeface="+mj-cs"/>
              </a:rPr>
              <a:t>Bron: https://befrank.world/</a:t>
            </a:r>
          </a:p>
        </p:txBody>
      </p:sp>
      <p:pic>
        <p:nvPicPr>
          <p:cNvPr id="5" name="Tijdelijke aanduiding voor inhoud 4">
            <a:extLst>
              <a:ext uri="{FF2B5EF4-FFF2-40B4-BE49-F238E27FC236}">
                <a16:creationId xmlns:a16="http://schemas.microsoft.com/office/drawing/2014/main" id="{99DD480A-8D3A-1A52-208D-C8677FB2FCEA}"/>
              </a:ext>
            </a:extLst>
          </p:cNvPr>
          <p:cNvPicPr>
            <a:picLocks noGrp="1" noChangeAspect="1"/>
          </p:cNvPicPr>
          <p:nvPr>
            <p:ph idx="1"/>
          </p:nvPr>
        </p:nvPicPr>
        <p:blipFill>
          <a:blip r:embed="rId2"/>
          <a:stretch>
            <a:fillRect/>
          </a:stretch>
        </p:blipFill>
        <p:spPr>
          <a:xfrm>
            <a:off x="6276508" y="685799"/>
            <a:ext cx="4375403" cy="5486400"/>
          </a:xfrm>
          <a:prstGeom prst="rect">
            <a:avLst/>
          </a:prstGeom>
        </p:spPr>
      </p:pic>
    </p:spTree>
    <p:extLst>
      <p:ext uri="{BB962C8B-B14F-4D97-AF65-F5344CB8AC3E}">
        <p14:creationId xmlns:p14="http://schemas.microsoft.com/office/powerpoint/2010/main" val="369072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26E84A-683D-DF45-2140-A2604709C239}"/>
              </a:ext>
            </a:extLst>
          </p:cNvPr>
          <p:cNvSpPr>
            <a:spLocks noGrp="1"/>
          </p:cNvSpPr>
          <p:nvPr>
            <p:ph type="title"/>
          </p:nvPr>
        </p:nvSpPr>
        <p:spPr>
          <a:xfrm>
            <a:off x="884716" y="871442"/>
            <a:ext cx="2924843" cy="3172364"/>
          </a:xfrm>
        </p:spPr>
        <p:txBody>
          <a:bodyPr vert="horz" lIns="91440" tIns="45720" rIns="91440" bIns="45720" rtlCol="0" anchor="b">
            <a:normAutofit/>
          </a:bodyPr>
          <a:lstStyle/>
          <a:p>
            <a:pPr algn="ctr"/>
            <a:r>
              <a:rPr lang="en-US" sz="2400" kern="1200">
                <a:solidFill>
                  <a:srgbClr val="595959"/>
                </a:solidFill>
                <a:latin typeface="+mj-lt"/>
                <a:ea typeface="+mj-ea"/>
                <a:cs typeface="+mj-cs"/>
              </a:rPr>
              <a:t>Bron: https://befrank.world/</a:t>
            </a:r>
          </a:p>
        </p:txBody>
      </p:sp>
      <p:pic>
        <p:nvPicPr>
          <p:cNvPr id="5" name="Tijdelijke aanduiding voor inhoud 4">
            <a:extLst>
              <a:ext uri="{FF2B5EF4-FFF2-40B4-BE49-F238E27FC236}">
                <a16:creationId xmlns:a16="http://schemas.microsoft.com/office/drawing/2014/main" id="{EB1C8281-F01C-317A-CD2A-4CD6A62FEAB0}"/>
              </a:ext>
            </a:extLst>
          </p:cNvPr>
          <p:cNvPicPr>
            <a:picLocks noGrp="1" noChangeAspect="1"/>
          </p:cNvPicPr>
          <p:nvPr>
            <p:ph idx="1"/>
          </p:nvPr>
        </p:nvPicPr>
        <p:blipFill>
          <a:blip r:embed="rId2"/>
          <a:stretch>
            <a:fillRect/>
          </a:stretch>
        </p:blipFill>
        <p:spPr>
          <a:xfrm>
            <a:off x="6331372" y="685799"/>
            <a:ext cx="4265675" cy="5486400"/>
          </a:xfrm>
          <a:prstGeom prst="rect">
            <a:avLst/>
          </a:prstGeom>
        </p:spPr>
      </p:pic>
    </p:spTree>
    <p:extLst>
      <p:ext uri="{BB962C8B-B14F-4D97-AF65-F5344CB8AC3E}">
        <p14:creationId xmlns:p14="http://schemas.microsoft.com/office/powerpoint/2010/main" val="1320495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A1FA41-E1D1-43CF-8B3B-5E6140890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C2D84B-6969-4F00-BEBA-81C2EBCD3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5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D282BE-4461-4794-89A5-394723CDF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1"/>
            <a:ext cx="3354572" cy="4114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788DDD-02DE-1436-E020-23B853E54015}"/>
              </a:ext>
            </a:extLst>
          </p:cNvPr>
          <p:cNvSpPr>
            <a:spLocks noGrp="1"/>
          </p:cNvSpPr>
          <p:nvPr>
            <p:ph type="title"/>
          </p:nvPr>
        </p:nvSpPr>
        <p:spPr>
          <a:xfrm>
            <a:off x="1798115" y="1808855"/>
            <a:ext cx="2552956" cy="3240290"/>
          </a:xfrm>
        </p:spPr>
        <p:txBody>
          <a:bodyPr>
            <a:normAutofit/>
          </a:bodyPr>
          <a:lstStyle/>
          <a:p>
            <a:pPr algn="ctr"/>
            <a:r>
              <a:rPr lang="nl-NL" sz="2400">
                <a:solidFill>
                  <a:schemeClr val="tx1">
                    <a:lumMod val="65000"/>
                    <a:lumOff val="35000"/>
                  </a:schemeClr>
                </a:solidFill>
              </a:rPr>
              <a:t>Scoor je school of een andere organisatie die je goed kent</a:t>
            </a:r>
          </a:p>
        </p:txBody>
      </p:sp>
      <p:sp>
        <p:nvSpPr>
          <p:cNvPr id="3" name="Tijdelijke aanduiding voor inhoud 2">
            <a:extLst>
              <a:ext uri="{FF2B5EF4-FFF2-40B4-BE49-F238E27FC236}">
                <a16:creationId xmlns:a16="http://schemas.microsoft.com/office/drawing/2014/main" id="{B3912E8E-1689-BD57-81F0-4208F8FB9AC3}"/>
              </a:ext>
            </a:extLst>
          </p:cNvPr>
          <p:cNvSpPr>
            <a:spLocks noGrp="1"/>
          </p:cNvSpPr>
          <p:nvPr>
            <p:ph idx="1"/>
          </p:nvPr>
        </p:nvSpPr>
        <p:spPr>
          <a:xfrm>
            <a:off x="6958856" y="871442"/>
            <a:ext cx="4363748" cy="5115116"/>
          </a:xfrm>
        </p:spPr>
        <p:txBody>
          <a:bodyPr anchor="ctr">
            <a:normAutofit/>
          </a:bodyPr>
          <a:lstStyle/>
          <a:p>
            <a:r>
              <a:rPr lang="nl-NL" sz="2000">
                <a:solidFill>
                  <a:schemeClr val="tx1">
                    <a:lumMod val="65000"/>
                    <a:lumOff val="35000"/>
                  </a:schemeClr>
                </a:solidFill>
                <a:hlinkClick r:id="rId2"/>
              </a:rPr>
              <a:t>Meervoudige waardecreatie</a:t>
            </a:r>
            <a:endParaRPr lang="nl-NL" sz="2000">
              <a:solidFill>
                <a:schemeClr val="tx1">
                  <a:lumMod val="65000"/>
                  <a:lumOff val="35000"/>
                </a:schemeClr>
              </a:solidFill>
            </a:endParaRPr>
          </a:p>
          <a:p>
            <a:endParaRPr lang="nl-NL" sz="2000">
              <a:solidFill>
                <a:schemeClr val="tx1">
                  <a:lumMod val="65000"/>
                  <a:lumOff val="35000"/>
                </a:schemeClr>
              </a:solidFill>
            </a:endParaRPr>
          </a:p>
          <a:p>
            <a:r>
              <a:rPr lang="nl-NL" sz="2000">
                <a:solidFill>
                  <a:schemeClr val="tx1">
                    <a:lumMod val="65000"/>
                    <a:lumOff val="35000"/>
                  </a:schemeClr>
                </a:solidFill>
                <a:hlinkClick r:id="rId3"/>
              </a:rPr>
              <a:t>fecttoolkit.nl</a:t>
            </a:r>
            <a:endParaRPr lang="nl-NL" sz="2000">
              <a:solidFill>
                <a:schemeClr val="tx1">
                  <a:lumMod val="65000"/>
                  <a:lumOff val="35000"/>
                </a:schemeClr>
              </a:solidFill>
            </a:endParaRPr>
          </a:p>
        </p:txBody>
      </p:sp>
    </p:spTree>
    <p:extLst>
      <p:ext uri="{BB962C8B-B14F-4D97-AF65-F5344CB8AC3E}">
        <p14:creationId xmlns:p14="http://schemas.microsoft.com/office/powerpoint/2010/main" val="75757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5BA87-BA07-CA10-137F-67D45AE7CA53}"/>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6B143735-16A0-E64F-0F12-E3AB82C527C2}"/>
              </a:ext>
            </a:extLst>
          </p:cNvPr>
          <p:cNvSpPr>
            <a:spLocks noGrp="1"/>
          </p:cNvSpPr>
          <p:nvPr>
            <p:ph idx="1"/>
          </p:nvPr>
        </p:nvSpPr>
        <p:spPr/>
        <p:txBody>
          <a:bodyPr/>
          <a:lstStyle/>
          <a:p>
            <a:r>
              <a:rPr lang="en-US" dirty="0">
                <a:hlinkClick r:id="rId2"/>
              </a:rPr>
              <a:t>PRINCIPLES FOR TRUE PRICING - True Price</a:t>
            </a:r>
            <a:endParaRPr lang="en-US" dirty="0"/>
          </a:p>
          <a:p>
            <a:endParaRPr lang="en-US" dirty="0"/>
          </a:p>
          <a:p>
            <a:endParaRPr lang="nl-NL" dirty="0"/>
          </a:p>
        </p:txBody>
      </p:sp>
      <p:pic>
        <p:nvPicPr>
          <p:cNvPr id="5" name="Afbeelding 4">
            <a:extLst>
              <a:ext uri="{FF2B5EF4-FFF2-40B4-BE49-F238E27FC236}">
                <a16:creationId xmlns:a16="http://schemas.microsoft.com/office/drawing/2014/main" id="{AED751BD-AF02-82B1-9932-DE3DFC6798D8}"/>
              </a:ext>
            </a:extLst>
          </p:cNvPr>
          <p:cNvPicPr>
            <a:picLocks noChangeAspect="1"/>
          </p:cNvPicPr>
          <p:nvPr/>
        </p:nvPicPr>
        <p:blipFill>
          <a:blip r:embed="rId3"/>
          <a:stretch>
            <a:fillRect/>
          </a:stretch>
        </p:blipFill>
        <p:spPr>
          <a:xfrm>
            <a:off x="807486" y="3054699"/>
            <a:ext cx="7374780" cy="521959"/>
          </a:xfrm>
          <a:prstGeom prst="rect">
            <a:avLst/>
          </a:prstGeom>
        </p:spPr>
      </p:pic>
    </p:spTree>
    <p:extLst>
      <p:ext uri="{BB962C8B-B14F-4D97-AF65-F5344CB8AC3E}">
        <p14:creationId xmlns:p14="http://schemas.microsoft.com/office/powerpoint/2010/main" val="345580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E2250654-6981-35FD-7085-836F258739E6}"/>
              </a:ext>
            </a:extLst>
          </p:cNvPr>
          <p:cNvSpPr>
            <a:spLocks noGrp="1"/>
          </p:cNvSpPr>
          <p:nvPr>
            <p:ph type="title"/>
          </p:nvPr>
        </p:nvSpPr>
        <p:spPr>
          <a:xfrm>
            <a:off x="1246824" y="643467"/>
            <a:ext cx="4772975" cy="1800526"/>
          </a:xfrm>
        </p:spPr>
        <p:txBody>
          <a:bodyPr>
            <a:normAutofit/>
          </a:bodyPr>
          <a:lstStyle/>
          <a:p>
            <a:r>
              <a:rPr lang="nl-NL"/>
              <a:t>Is true price haalbaar?</a:t>
            </a:r>
          </a:p>
        </p:txBody>
      </p:sp>
      <p:sp>
        <p:nvSpPr>
          <p:cNvPr id="3" name="Tijdelijke aanduiding voor inhoud 2">
            <a:extLst>
              <a:ext uri="{FF2B5EF4-FFF2-40B4-BE49-F238E27FC236}">
                <a16:creationId xmlns:a16="http://schemas.microsoft.com/office/drawing/2014/main" id="{76135A64-E3F5-A9D4-C199-8A2A6197C0E5}"/>
              </a:ext>
            </a:extLst>
          </p:cNvPr>
          <p:cNvSpPr>
            <a:spLocks noGrp="1"/>
          </p:cNvSpPr>
          <p:nvPr>
            <p:ph idx="1"/>
          </p:nvPr>
        </p:nvSpPr>
        <p:spPr>
          <a:xfrm>
            <a:off x="1246824" y="2623381"/>
            <a:ext cx="4772974" cy="3553581"/>
          </a:xfrm>
        </p:spPr>
        <p:txBody>
          <a:bodyPr>
            <a:normAutofit/>
          </a:bodyPr>
          <a:lstStyle/>
          <a:p>
            <a:r>
              <a:rPr lang="nl-NL" sz="2000"/>
              <a:t>Kerosine is onbetaalbaar</a:t>
            </a:r>
          </a:p>
          <a:p>
            <a:endParaRPr lang="nl-NL" sz="2000"/>
          </a:p>
          <a:p>
            <a:endParaRPr lang="nl-NL" sz="2000"/>
          </a:p>
          <a:p>
            <a:endParaRPr lang="nl-NL" sz="2000"/>
          </a:p>
          <a:p>
            <a:endParaRPr lang="nl-NL" sz="2000"/>
          </a:p>
          <a:p>
            <a:r>
              <a:rPr lang="nl-NL" sz="2000"/>
              <a:t>Energie wordt een stuk duurder</a:t>
            </a:r>
          </a:p>
        </p:txBody>
      </p:sp>
      <p:pic>
        <p:nvPicPr>
          <p:cNvPr id="5" name="Afbeelding 4">
            <a:extLst>
              <a:ext uri="{FF2B5EF4-FFF2-40B4-BE49-F238E27FC236}">
                <a16:creationId xmlns:a16="http://schemas.microsoft.com/office/drawing/2014/main" id="{694C9C85-8379-9441-0A27-F06AC4994E69}"/>
              </a:ext>
            </a:extLst>
          </p:cNvPr>
          <p:cNvPicPr>
            <a:picLocks noChangeAspect="1"/>
          </p:cNvPicPr>
          <p:nvPr/>
        </p:nvPicPr>
        <p:blipFill>
          <a:blip r:embed="rId2"/>
          <a:stretch>
            <a:fillRect/>
          </a:stretch>
        </p:blipFill>
        <p:spPr>
          <a:xfrm>
            <a:off x="7850850" y="643468"/>
            <a:ext cx="3547044" cy="2545005"/>
          </a:xfrm>
          <a:prstGeom prst="rect">
            <a:avLst/>
          </a:prstGeom>
        </p:spPr>
      </p:pic>
      <p:pic>
        <p:nvPicPr>
          <p:cNvPr id="7" name="Afbeelding 6">
            <a:extLst>
              <a:ext uri="{FF2B5EF4-FFF2-40B4-BE49-F238E27FC236}">
                <a16:creationId xmlns:a16="http://schemas.microsoft.com/office/drawing/2014/main" id="{77D730E4-B02F-52B3-F50B-16B3BA184556}"/>
              </a:ext>
            </a:extLst>
          </p:cNvPr>
          <p:cNvPicPr>
            <a:picLocks noChangeAspect="1"/>
          </p:cNvPicPr>
          <p:nvPr/>
        </p:nvPicPr>
        <p:blipFill>
          <a:blip r:embed="rId3"/>
          <a:stretch>
            <a:fillRect/>
          </a:stretch>
        </p:blipFill>
        <p:spPr>
          <a:xfrm>
            <a:off x="8184537" y="3657600"/>
            <a:ext cx="2879670" cy="2585510"/>
          </a:xfrm>
          <a:prstGeom prst="rect">
            <a:avLst/>
          </a:prstGeom>
        </p:spPr>
      </p:pic>
    </p:spTree>
    <p:extLst>
      <p:ext uri="{BB962C8B-B14F-4D97-AF65-F5344CB8AC3E}">
        <p14:creationId xmlns:p14="http://schemas.microsoft.com/office/powerpoint/2010/main" val="153107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577F3-0F1B-2715-E8ED-B3D1618E253D}"/>
              </a:ext>
            </a:extLst>
          </p:cNvPr>
          <p:cNvSpPr>
            <a:spLocks noGrp="1"/>
          </p:cNvSpPr>
          <p:nvPr>
            <p:ph type="title"/>
          </p:nvPr>
        </p:nvSpPr>
        <p:spPr/>
        <p:txBody>
          <a:bodyPr/>
          <a:lstStyle/>
          <a:p>
            <a:r>
              <a:rPr lang="nl-NL" dirty="0"/>
              <a:t>Wat bepaalt of een consument de </a:t>
            </a:r>
            <a:r>
              <a:rPr lang="nl-NL" dirty="0" err="1"/>
              <a:t>true</a:t>
            </a:r>
            <a:r>
              <a:rPr lang="nl-NL" dirty="0"/>
              <a:t> </a:t>
            </a:r>
            <a:r>
              <a:rPr lang="nl-NL" dirty="0" err="1"/>
              <a:t>price</a:t>
            </a:r>
            <a:r>
              <a:rPr lang="nl-NL" dirty="0"/>
              <a:t> wil betalen? </a:t>
            </a:r>
          </a:p>
        </p:txBody>
      </p:sp>
      <p:sp>
        <p:nvSpPr>
          <p:cNvPr id="3" name="Tijdelijke aanduiding voor inhoud 2">
            <a:extLst>
              <a:ext uri="{FF2B5EF4-FFF2-40B4-BE49-F238E27FC236}">
                <a16:creationId xmlns:a16="http://schemas.microsoft.com/office/drawing/2014/main" id="{F4A99D38-40AE-86C7-3818-39753DDCA49C}"/>
              </a:ext>
            </a:extLst>
          </p:cNvPr>
          <p:cNvSpPr>
            <a:spLocks noGrp="1"/>
          </p:cNvSpPr>
          <p:nvPr>
            <p:ph idx="1"/>
          </p:nvPr>
        </p:nvSpPr>
        <p:spPr/>
        <p:txBody>
          <a:bodyPr>
            <a:normAutofit fontScale="85000" lnSpcReduction="10000"/>
          </a:bodyPr>
          <a:lstStyle/>
          <a:p>
            <a:pPr marL="0" indent="0">
              <a:buNone/>
            </a:pPr>
            <a:r>
              <a:rPr lang="nl-NL" b="1" i="1" dirty="0"/>
              <a:t>True </a:t>
            </a:r>
            <a:r>
              <a:rPr lang="nl-NL" b="1" i="1" dirty="0" err="1"/>
              <a:t>price</a:t>
            </a:r>
            <a:r>
              <a:rPr lang="nl-NL" b="1" i="1" dirty="0"/>
              <a:t> op AGF</a:t>
            </a:r>
          </a:p>
          <a:p>
            <a:endParaRPr lang="nl-NL" dirty="0"/>
          </a:p>
          <a:p>
            <a:endParaRPr lang="nl-NL" dirty="0"/>
          </a:p>
          <a:p>
            <a:pPr marL="0" indent="0">
              <a:buNone/>
            </a:pPr>
            <a:r>
              <a:rPr lang="nl-NL" b="1" dirty="0"/>
              <a:t>Echte prijs en betalingsbereidheid </a:t>
            </a:r>
          </a:p>
          <a:p>
            <a:r>
              <a:rPr lang="nl-NL" dirty="0"/>
              <a:t>‘Heel goed idee en ook belangrijk. Maar wel jammer dat de toch al hoge prijzen nog hoger worden. In de praktijk moet ik zeggen dat ik niet altijd op de bordjes kijk waar de verborgen kosten in zitten. Maar soms toch wel.’ </a:t>
            </a:r>
          </a:p>
          <a:p>
            <a:r>
              <a:rPr lang="nl-NL" dirty="0"/>
              <a:t>‘Als het om gezond eten gaat, kijk ik nooit naar de prijs. Ik heb simpelweg geen idee hoeveel een sinaasappel kost en het is voor mij niet relevant.’</a:t>
            </a:r>
          </a:p>
          <a:p>
            <a:r>
              <a:rPr lang="nl-NL" dirty="0"/>
              <a:t> ‘Ik vind de hoogte van de verborgen kosten dermate laag, dat ik er geen bezwaar tegen zou hebben als deze standaard berekend zouden worden.’</a:t>
            </a:r>
          </a:p>
        </p:txBody>
      </p:sp>
      <p:pic>
        <p:nvPicPr>
          <p:cNvPr id="5" name="Afbeelding 4">
            <a:extLst>
              <a:ext uri="{FF2B5EF4-FFF2-40B4-BE49-F238E27FC236}">
                <a16:creationId xmlns:a16="http://schemas.microsoft.com/office/drawing/2014/main" id="{D89C9BEC-5C26-339C-4BC3-9B1C47DD9BEE}"/>
              </a:ext>
            </a:extLst>
          </p:cNvPr>
          <p:cNvPicPr>
            <a:picLocks noChangeAspect="1"/>
          </p:cNvPicPr>
          <p:nvPr/>
        </p:nvPicPr>
        <p:blipFill>
          <a:blip r:embed="rId2"/>
          <a:stretch>
            <a:fillRect/>
          </a:stretch>
        </p:blipFill>
        <p:spPr>
          <a:xfrm>
            <a:off x="1027891" y="2312405"/>
            <a:ext cx="6440774" cy="617608"/>
          </a:xfrm>
          <a:prstGeom prst="rect">
            <a:avLst/>
          </a:prstGeom>
        </p:spPr>
      </p:pic>
    </p:spTree>
    <p:extLst>
      <p:ext uri="{BB962C8B-B14F-4D97-AF65-F5344CB8AC3E}">
        <p14:creationId xmlns:p14="http://schemas.microsoft.com/office/powerpoint/2010/main" val="318857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39530-3B94-9393-AA12-A0E29A8987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2AC105-FA19-323B-4F31-E04DFA4F1E7F}"/>
              </a:ext>
            </a:extLst>
          </p:cNvPr>
          <p:cNvSpPr>
            <a:spLocks noGrp="1"/>
          </p:cNvSpPr>
          <p:nvPr>
            <p:ph type="title"/>
          </p:nvPr>
        </p:nvSpPr>
        <p:spPr>
          <a:xfrm>
            <a:off x="884716" y="871442"/>
            <a:ext cx="2924843" cy="3172364"/>
          </a:xfrm>
        </p:spPr>
        <p:txBody>
          <a:bodyPr vert="horz" lIns="91440" tIns="45720" rIns="91440" bIns="45720" rtlCol="0" anchor="b">
            <a:normAutofit/>
          </a:bodyPr>
          <a:lstStyle/>
          <a:p>
            <a:pPr algn="ctr"/>
            <a:r>
              <a:rPr lang="en-US" sz="2800" kern="1200">
                <a:solidFill>
                  <a:srgbClr val="595959"/>
                </a:solidFill>
                <a:latin typeface="+mj-lt"/>
                <a:ea typeface="+mj-ea"/>
                <a:cs typeface="+mj-cs"/>
              </a:rPr>
              <a:t>Meeervoudige waardecreatie op basis van de SDG’s</a:t>
            </a:r>
          </a:p>
        </p:txBody>
      </p:sp>
      <p:pic>
        <p:nvPicPr>
          <p:cNvPr id="5" name="Tijdelijke aanduiding voor inhoud 4">
            <a:extLst>
              <a:ext uri="{FF2B5EF4-FFF2-40B4-BE49-F238E27FC236}">
                <a16:creationId xmlns:a16="http://schemas.microsoft.com/office/drawing/2014/main" id="{9908BBE0-86DE-8AE0-43CA-4C1BB63250EA}"/>
              </a:ext>
            </a:extLst>
          </p:cNvPr>
          <p:cNvPicPr>
            <a:picLocks noGrp="1" noChangeAspect="1"/>
          </p:cNvPicPr>
          <p:nvPr>
            <p:ph idx="1"/>
          </p:nvPr>
        </p:nvPicPr>
        <p:blipFill>
          <a:blip r:embed="rId3"/>
          <a:stretch>
            <a:fillRect/>
          </a:stretch>
        </p:blipFill>
        <p:spPr>
          <a:xfrm>
            <a:off x="5410716" y="1344990"/>
            <a:ext cx="6106987" cy="4168018"/>
          </a:xfrm>
          <a:prstGeom prst="rect">
            <a:avLst/>
          </a:prstGeom>
        </p:spPr>
      </p:pic>
    </p:spTree>
    <p:extLst>
      <p:ext uri="{BB962C8B-B14F-4D97-AF65-F5344CB8AC3E}">
        <p14:creationId xmlns:p14="http://schemas.microsoft.com/office/powerpoint/2010/main" val="425328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A374DC-76DE-A7D9-EB81-680DAD0AFE22}"/>
              </a:ext>
            </a:extLst>
          </p:cNvPr>
          <p:cNvSpPr>
            <a:spLocks noGrp="1"/>
          </p:cNvSpPr>
          <p:nvPr>
            <p:ph type="title"/>
          </p:nvPr>
        </p:nvSpPr>
        <p:spPr>
          <a:xfrm>
            <a:off x="1616054" y="1261137"/>
            <a:ext cx="8959893" cy="888360"/>
          </a:xfrm>
        </p:spPr>
        <p:txBody>
          <a:bodyPr anchor="b">
            <a:normAutofit/>
          </a:bodyPr>
          <a:lstStyle/>
          <a:p>
            <a:pPr algn="ctr"/>
            <a:r>
              <a:rPr lang="nl-NL" sz="3200">
                <a:solidFill>
                  <a:schemeClr val="tx1">
                    <a:lumMod val="65000"/>
                    <a:lumOff val="35000"/>
                  </a:schemeClr>
                </a:solidFill>
              </a:rPr>
              <a:t>Doelstellingen</a:t>
            </a:r>
          </a:p>
        </p:txBody>
      </p:sp>
      <p:sp>
        <p:nvSpPr>
          <p:cNvPr id="3" name="Tijdelijke aanduiding voor inhoud 2">
            <a:extLst>
              <a:ext uri="{FF2B5EF4-FFF2-40B4-BE49-F238E27FC236}">
                <a16:creationId xmlns:a16="http://schemas.microsoft.com/office/drawing/2014/main" id="{9E7ADB3D-2BE1-DD25-F372-7BE637D14FDB}"/>
              </a:ext>
            </a:extLst>
          </p:cNvPr>
          <p:cNvSpPr>
            <a:spLocks noGrp="1"/>
          </p:cNvSpPr>
          <p:nvPr>
            <p:ph idx="1"/>
          </p:nvPr>
        </p:nvSpPr>
        <p:spPr>
          <a:xfrm>
            <a:off x="1616054" y="2427383"/>
            <a:ext cx="8959892" cy="3169482"/>
          </a:xfrm>
        </p:spPr>
        <p:txBody>
          <a:bodyPr anchor="t">
            <a:normAutofit/>
          </a:bodyPr>
          <a:lstStyle/>
          <a:p>
            <a:r>
              <a:rPr lang="nl-NL" sz="2000">
                <a:solidFill>
                  <a:schemeClr val="tx1">
                    <a:lumMod val="65000"/>
                    <a:lumOff val="35000"/>
                  </a:schemeClr>
                </a:solidFill>
              </a:rPr>
              <a:t>Aan het eind van de workshop:</a:t>
            </a:r>
          </a:p>
          <a:p>
            <a:pPr marL="0" indent="0">
              <a:buNone/>
            </a:pPr>
            <a:endParaRPr lang="nl-NL" sz="2000">
              <a:solidFill>
                <a:schemeClr val="tx1">
                  <a:lumMod val="65000"/>
                  <a:lumOff val="35000"/>
                </a:schemeClr>
              </a:solidFill>
            </a:endParaRPr>
          </a:p>
          <a:p>
            <a:pPr>
              <a:buFontTx/>
              <a:buChar char="-"/>
            </a:pPr>
            <a:r>
              <a:rPr lang="nl-NL" sz="2000">
                <a:solidFill>
                  <a:schemeClr val="tx1">
                    <a:lumMod val="65000"/>
                    <a:lumOff val="35000"/>
                  </a:schemeClr>
                </a:solidFill>
              </a:rPr>
              <a:t>Kun je meervoudige waardecreatie toepassen voor de benadering van de true price</a:t>
            </a:r>
          </a:p>
          <a:p>
            <a:pPr>
              <a:buFontTx/>
              <a:buChar char="-"/>
            </a:pPr>
            <a:r>
              <a:rPr lang="nl-NL" sz="2000">
                <a:solidFill>
                  <a:schemeClr val="tx1">
                    <a:lumMod val="65000"/>
                    <a:lumOff val="35000"/>
                  </a:schemeClr>
                </a:solidFill>
              </a:rPr>
              <a:t>Weet je motieven van de consument  om de true price te betalen </a:t>
            </a:r>
          </a:p>
        </p:txBody>
      </p:sp>
    </p:spTree>
    <p:extLst>
      <p:ext uri="{BB962C8B-B14F-4D97-AF65-F5344CB8AC3E}">
        <p14:creationId xmlns:p14="http://schemas.microsoft.com/office/powerpoint/2010/main" val="2365455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BC9D56-01D4-4A17-2FD3-FD7BC1058BB6}"/>
              </a:ext>
            </a:extLst>
          </p:cNvPr>
          <p:cNvSpPr>
            <a:spLocks noGrp="1"/>
          </p:cNvSpPr>
          <p:nvPr>
            <p:ph type="title"/>
          </p:nvPr>
        </p:nvSpPr>
        <p:spPr>
          <a:xfrm>
            <a:off x="572493" y="238539"/>
            <a:ext cx="11018520" cy="1434415"/>
          </a:xfrm>
        </p:spPr>
        <p:txBody>
          <a:bodyPr anchor="b">
            <a:normAutofit/>
          </a:bodyPr>
          <a:lstStyle/>
          <a:p>
            <a:r>
              <a:rPr lang="nl-NL" sz="4600"/>
              <a:t>Albron catering: liever havermelk dan melk van van de koe?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E321F02-21FB-9B1A-B703-AA51A035FFEA}"/>
              </a:ext>
            </a:extLst>
          </p:cNvPr>
          <p:cNvSpPr>
            <a:spLocks noGrp="1"/>
          </p:cNvSpPr>
          <p:nvPr>
            <p:ph idx="1"/>
          </p:nvPr>
        </p:nvSpPr>
        <p:spPr>
          <a:xfrm>
            <a:off x="572493" y="2071316"/>
            <a:ext cx="6713552" cy="4119172"/>
          </a:xfrm>
        </p:spPr>
        <p:txBody>
          <a:bodyPr anchor="t">
            <a:normAutofit/>
          </a:bodyPr>
          <a:lstStyle/>
          <a:p>
            <a:pPr marL="0" indent="0">
              <a:buNone/>
            </a:pPr>
            <a:br>
              <a:rPr lang="nl-NL" sz="2200" b="0" i="0">
                <a:effectLst/>
                <a:latin typeface="-apple-system"/>
              </a:rPr>
            </a:br>
            <a:r>
              <a:rPr lang="nl-NL" sz="2200" b="0" i="0">
                <a:effectLst/>
                <a:latin typeface="-apple-system"/>
              </a:rPr>
              <a:t>Het antwoord is gelukkig: ja! Inmiddels drinkt 51% van de gasten hun koffie met plantaardige melk. Daardoor hebben we al 181 kg CO2 bespaard! Ook nemen steeds meer gasten hun eigen beker mee, waardoor er al bijna 1300 disposable bekers gered zijn van de prullenbak.</a:t>
            </a:r>
            <a:br>
              <a:rPr lang="nl-NL" sz="2200" b="0" i="0">
                <a:effectLst/>
                <a:latin typeface="-apple-system"/>
              </a:rPr>
            </a:br>
            <a:br>
              <a:rPr lang="nl-NL" sz="2200" b="0" i="0">
                <a:effectLst/>
                <a:latin typeface="-apple-system"/>
              </a:rPr>
            </a:br>
            <a:r>
              <a:rPr lang="nl-NL" sz="2200" b="0" i="0">
                <a:effectLst/>
                <a:latin typeface="-apple-system"/>
              </a:rPr>
              <a:t>Zou jij omschakelen naar koffie met plantaardige melk? Of betaal je 10 cent meer? </a:t>
            </a:r>
            <a:endParaRPr lang="nl-NL" sz="2200"/>
          </a:p>
        </p:txBody>
      </p:sp>
      <p:pic>
        <p:nvPicPr>
          <p:cNvPr id="5" name="Afbeelding 4">
            <a:extLst>
              <a:ext uri="{FF2B5EF4-FFF2-40B4-BE49-F238E27FC236}">
                <a16:creationId xmlns:a16="http://schemas.microsoft.com/office/drawing/2014/main" id="{0A1415A2-25FF-CAB5-DC1A-02DDFD843CDD}"/>
              </a:ext>
            </a:extLst>
          </p:cNvPr>
          <p:cNvPicPr>
            <a:picLocks noChangeAspect="1"/>
          </p:cNvPicPr>
          <p:nvPr/>
        </p:nvPicPr>
        <p:blipFill>
          <a:blip r:embed="rId2"/>
          <a:srcRect l="785" r="13746" b="2"/>
          <a:stretch/>
        </p:blipFill>
        <p:spPr>
          <a:xfrm>
            <a:off x="7675658" y="2093976"/>
            <a:ext cx="3941064" cy="4096512"/>
          </a:xfrm>
          <a:prstGeom prst="rect">
            <a:avLst/>
          </a:prstGeom>
        </p:spPr>
      </p:pic>
    </p:spTree>
    <p:extLst>
      <p:ext uri="{BB962C8B-B14F-4D97-AF65-F5344CB8AC3E}">
        <p14:creationId xmlns:p14="http://schemas.microsoft.com/office/powerpoint/2010/main" val="16083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7D4E3-7118-24AE-A1D4-C38836C3A6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55CBCB-22B5-1B7C-B87C-54FEC0407FB6}"/>
              </a:ext>
            </a:extLst>
          </p:cNvPr>
          <p:cNvSpPr>
            <a:spLocks noGrp="1"/>
          </p:cNvSpPr>
          <p:nvPr>
            <p:ph type="title"/>
          </p:nvPr>
        </p:nvSpPr>
        <p:spPr/>
        <p:txBody>
          <a:bodyPr>
            <a:normAutofit fontScale="90000"/>
          </a:bodyPr>
          <a:lstStyle/>
          <a:p>
            <a:r>
              <a:rPr lang="nl-NL" dirty="0"/>
              <a:t>Aan de slag in groepen; maak een</a:t>
            </a:r>
            <a:br>
              <a:rPr lang="nl-NL" dirty="0"/>
            </a:br>
            <a:r>
              <a:rPr lang="nl-NL" dirty="0"/>
              <a:t> presentatie van de echte prijs op basis </a:t>
            </a:r>
            <a:br>
              <a:rPr lang="nl-NL" dirty="0"/>
            </a:br>
            <a:r>
              <a:rPr lang="nl-NL" dirty="0"/>
              <a:t>van meervoudige waardecreatie</a:t>
            </a:r>
          </a:p>
        </p:txBody>
      </p:sp>
      <p:sp>
        <p:nvSpPr>
          <p:cNvPr id="3" name="Tijdelijke aanduiding voor inhoud 2">
            <a:extLst>
              <a:ext uri="{FF2B5EF4-FFF2-40B4-BE49-F238E27FC236}">
                <a16:creationId xmlns:a16="http://schemas.microsoft.com/office/drawing/2014/main" id="{36983FD3-6B6C-0A17-6F23-750A0AE09778}"/>
              </a:ext>
            </a:extLst>
          </p:cNvPr>
          <p:cNvSpPr>
            <a:spLocks noGrp="1"/>
          </p:cNvSpPr>
          <p:nvPr>
            <p:ph idx="1"/>
          </p:nvPr>
        </p:nvSpPr>
        <p:spPr/>
        <p:txBody>
          <a:bodyPr/>
          <a:lstStyle/>
          <a:p>
            <a:pPr marL="0" indent="0">
              <a:buNone/>
            </a:pPr>
            <a:endParaRPr lang="nl-NL" dirty="0"/>
          </a:p>
          <a:p>
            <a:pPr marL="0" indent="0">
              <a:buNone/>
            </a:pPr>
            <a:r>
              <a:rPr lang="nl-NL" dirty="0"/>
              <a:t>   </a:t>
            </a:r>
          </a:p>
          <a:p>
            <a:pPr marL="0" indent="0">
              <a:buNone/>
            </a:pPr>
            <a:r>
              <a:rPr lang="nl-NL" dirty="0"/>
              <a:t>    1,99</a:t>
            </a:r>
          </a:p>
          <a:p>
            <a:endParaRPr lang="nl-NL" dirty="0"/>
          </a:p>
        </p:txBody>
      </p:sp>
      <p:pic>
        <p:nvPicPr>
          <p:cNvPr id="5" name="Afbeelding 4">
            <a:extLst>
              <a:ext uri="{FF2B5EF4-FFF2-40B4-BE49-F238E27FC236}">
                <a16:creationId xmlns:a16="http://schemas.microsoft.com/office/drawing/2014/main" id="{A1726667-0753-CFC2-177A-992B75E5D928}"/>
              </a:ext>
            </a:extLst>
          </p:cNvPr>
          <p:cNvPicPr>
            <a:picLocks noChangeAspect="1"/>
          </p:cNvPicPr>
          <p:nvPr/>
        </p:nvPicPr>
        <p:blipFill>
          <a:blip r:embed="rId2"/>
          <a:stretch>
            <a:fillRect/>
          </a:stretch>
        </p:blipFill>
        <p:spPr>
          <a:xfrm>
            <a:off x="4253754" y="3005480"/>
            <a:ext cx="3943900" cy="3238952"/>
          </a:xfrm>
          <a:prstGeom prst="rect">
            <a:avLst/>
          </a:prstGeom>
        </p:spPr>
      </p:pic>
      <p:pic>
        <p:nvPicPr>
          <p:cNvPr id="7" name="Afbeelding 6">
            <a:extLst>
              <a:ext uri="{FF2B5EF4-FFF2-40B4-BE49-F238E27FC236}">
                <a16:creationId xmlns:a16="http://schemas.microsoft.com/office/drawing/2014/main" id="{556AD4F5-717A-3C3E-EA5F-B6C7479C69FE}"/>
              </a:ext>
            </a:extLst>
          </p:cNvPr>
          <p:cNvPicPr>
            <a:picLocks noChangeAspect="1"/>
          </p:cNvPicPr>
          <p:nvPr/>
        </p:nvPicPr>
        <p:blipFill>
          <a:blip r:embed="rId3"/>
          <a:stretch>
            <a:fillRect/>
          </a:stretch>
        </p:blipFill>
        <p:spPr>
          <a:xfrm>
            <a:off x="8457062" y="3005480"/>
            <a:ext cx="3156146" cy="3176956"/>
          </a:xfrm>
          <a:prstGeom prst="rect">
            <a:avLst/>
          </a:prstGeom>
        </p:spPr>
      </p:pic>
      <p:pic>
        <p:nvPicPr>
          <p:cNvPr id="9" name="Afbeelding 8">
            <a:extLst>
              <a:ext uri="{FF2B5EF4-FFF2-40B4-BE49-F238E27FC236}">
                <a16:creationId xmlns:a16="http://schemas.microsoft.com/office/drawing/2014/main" id="{8974B24A-4442-B70F-E2F7-2FDC2B21D486}"/>
              </a:ext>
            </a:extLst>
          </p:cNvPr>
          <p:cNvPicPr>
            <a:picLocks noChangeAspect="1"/>
          </p:cNvPicPr>
          <p:nvPr/>
        </p:nvPicPr>
        <p:blipFill>
          <a:blip r:embed="rId4"/>
          <a:stretch>
            <a:fillRect/>
          </a:stretch>
        </p:blipFill>
        <p:spPr>
          <a:xfrm>
            <a:off x="578792" y="3338565"/>
            <a:ext cx="4230688" cy="3063875"/>
          </a:xfrm>
          <a:prstGeom prst="rect">
            <a:avLst/>
          </a:prstGeom>
        </p:spPr>
      </p:pic>
      <p:pic>
        <p:nvPicPr>
          <p:cNvPr id="11" name="Afbeelding 10">
            <a:extLst>
              <a:ext uri="{FF2B5EF4-FFF2-40B4-BE49-F238E27FC236}">
                <a16:creationId xmlns:a16="http://schemas.microsoft.com/office/drawing/2014/main" id="{9EF8DFDB-DE02-9F4C-D218-6F7819BFF812}"/>
              </a:ext>
            </a:extLst>
          </p:cNvPr>
          <p:cNvPicPr>
            <a:picLocks noChangeAspect="1"/>
          </p:cNvPicPr>
          <p:nvPr/>
        </p:nvPicPr>
        <p:blipFill>
          <a:blip r:embed="rId5"/>
          <a:stretch>
            <a:fillRect/>
          </a:stretch>
        </p:blipFill>
        <p:spPr>
          <a:xfrm>
            <a:off x="578792" y="2616516"/>
            <a:ext cx="705912" cy="635558"/>
          </a:xfrm>
          <a:prstGeom prst="rect">
            <a:avLst/>
          </a:prstGeom>
        </p:spPr>
      </p:pic>
      <p:pic>
        <p:nvPicPr>
          <p:cNvPr id="4" name="Afbeelding 3">
            <a:extLst>
              <a:ext uri="{FF2B5EF4-FFF2-40B4-BE49-F238E27FC236}">
                <a16:creationId xmlns:a16="http://schemas.microsoft.com/office/drawing/2014/main" id="{AE8380B0-D050-5C68-D17E-072597430B28}"/>
              </a:ext>
            </a:extLst>
          </p:cNvPr>
          <p:cNvPicPr>
            <a:picLocks noChangeAspect="1"/>
          </p:cNvPicPr>
          <p:nvPr/>
        </p:nvPicPr>
        <p:blipFill>
          <a:blip r:embed="rId6"/>
          <a:stretch>
            <a:fillRect/>
          </a:stretch>
        </p:blipFill>
        <p:spPr>
          <a:xfrm>
            <a:off x="9103805" y="239246"/>
            <a:ext cx="2636862" cy="1799177"/>
          </a:xfrm>
          <a:prstGeom prst="rect">
            <a:avLst/>
          </a:prstGeom>
        </p:spPr>
      </p:pic>
    </p:spTree>
    <p:extLst>
      <p:ext uri="{BB962C8B-B14F-4D97-AF65-F5344CB8AC3E}">
        <p14:creationId xmlns:p14="http://schemas.microsoft.com/office/powerpoint/2010/main" val="282922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5EE96-1F1E-E35D-B9B2-38C080998E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B9997E-7D2A-BCCA-52B8-E5E5A0B8CE4E}"/>
              </a:ext>
            </a:extLst>
          </p:cNvPr>
          <p:cNvSpPr>
            <a:spLocks noGrp="1"/>
          </p:cNvSpPr>
          <p:nvPr>
            <p:ph type="title"/>
          </p:nvPr>
        </p:nvSpPr>
        <p:spPr/>
        <p:txBody>
          <a:bodyPr/>
          <a:lstStyle/>
          <a:p>
            <a:r>
              <a:rPr lang="nl-NL"/>
              <a:t>Doelstellingen bereikt?</a:t>
            </a:r>
            <a:endParaRPr lang="nl-NL" dirty="0"/>
          </a:p>
        </p:txBody>
      </p:sp>
      <p:sp>
        <p:nvSpPr>
          <p:cNvPr id="3" name="Tijdelijke aanduiding voor inhoud 2">
            <a:extLst>
              <a:ext uri="{FF2B5EF4-FFF2-40B4-BE49-F238E27FC236}">
                <a16:creationId xmlns:a16="http://schemas.microsoft.com/office/drawing/2014/main" id="{A67F59D6-2B24-F54C-2DE0-A7343B91364F}"/>
              </a:ext>
            </a:extLst>
          </p:cNvPr>
          <p:cNvSpPr>
            <a:spLocks noGrp="1"/>
          </p:cNvSpPr>
          <p:nvPr>
            <p:ph idx="1"/>
          </p:nvPr>
        </p:nvSpPr>
        <p:spPr/>
        <p:txBody>
          <a:bodyPr/>
          <a:lstStyle/>
          <a:p>
            <a:r>
              <a:rPr lang="nl-NL" dirty="0"/>
              <a:t>Aan het eind van de workshop:</a:t>
            </a:r>
          </a:p>
          <a:p>
            <a:pPr marL="0" indent="0">
              <a:buNone/>
            </a:pPr>
            <a:endParaRPr lang="nl-NL" dirty="0"/>
          </a:p>
          <a:p>
            <a:pPr>
              <a:buFontTx/>
              <a:buChar char="-"/>
            </a:pPr>
            <a:r>
              <a:rPr lang="nl-NL" dirty="0"/>
              <a:t>Kun je de meervoudige benadering toepassen voor de benadering van de </a:t>
            </a:r>
            <a:r>
              <a:rPr lang="nl-NL" dirty="0" err="1"/>
              <a:t>true</a:t>
            </a:r>
            <a:r>
              <a:rPr lang="nl-NL" dirty="0"/>
              <a:t> </a:t>
            </a:r>
            <a:r>
              <a:rPr lang="nl-NL" dirty="0" err="1"/>
              <a:t>price</a:t>
            </a:r>
            <a:endParaRPr lang="nl-NL" dirty="0"/>
          </a:p>
          <a:p>
            <a:pPr>
              <a:buFontTx/>
              <a:buChar char="-"/>
            </a:pPr>
            <a:r>
              <a:rPr lang="nl-NL" dirty="0"/>
              <a:t>Weet je motieven van de consument  om de </a:t>
            </a:r>
            <a:r>
              <a:rPr lang="nl-NL" dirty="0" err="1"/>
              <a:t>true</a:t>
            </a:r>
            <a:r>
              <a:rPr lang="nl-NL" dirty="0"/>
              <a:t> </a:t>
            </a:r>
            <a:r>
              <a:rPr lang="nl-NL" dirty="0" err="1"/>
              <a:t>price</a:t>
            </a:r>
            <a:r>
              <a:rPr lang="nl-NL" dirty="0"/>
              <a:t> te betalen </a:t>
            </a:r>
          </a:p>
        </p:txBody>
      </p:sp>
    </p:spTree>
    <p:extLst>
      <p:ext uri="{BB962C8B-B14F-4D97-AF65-F5344CB8AC3E}">
        <p14:creationId xmlns:p14="http://schemas.microsoft.com/office/powerpoint/2010/main" val="352941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F1EC7-F2CD-8A93-C8FA-11A0EBA06F9F}"/>
              </a:ext>
            </a:extLst>
          </p:cNvPr>
          <p:cNvSpPr>
            <a:spLocks noGrp="1"/>
          </p:cNvSpPr>
          <p:nvPr>
            <p:ph type="title"/>
          </p:nvPr>
        </p:nvSpPr>
        <p:spPr/>
        <p:txBody>
          <a:bodyPr/>
          <a:lstStyle/>
          <a:p>
            <a:r>
              <a:rPr lang="nl-NL"/>
              <a:t>Schat de true price in de winkel van</a:t>
            </a:r>
            <a:endParaRPr lang="nl-NL" dirty="0"/>
          </a:p>
        </p:txBody>
      </p:sp>
      <p:sp>
        <p:nvSpPr>
          <p:cNvPr id="3" name="Tijdelijke aanduiding voor inhoud 2">
            <a:extLst>
              <a:ext uri="{FF2B5EF4-FFF2-40B4-BE49-F238E27FC236}">
                <a16:creationId xmlns:a16="http://schemas.microsoft.com/office/drawing/2014/main" id="{C648C4FA-84CE-C183-B9F8-8A4446C2982B}"/>
              </a:ext>
            </a:extLst>
          </p:cNvPr>
          <p:cNvSpPr>
            <a:spLocks noGrp="1"/>
          </p:cNvSpPr>
          <p:nvPr>
            <p:ph idx="1"/>
          </p:nvPr>
        </p:nvSpPr>
        <p:spPr/>
        <p:txBody>
          <a:bodyPr/>
          <a:lstStyle/>
          <a:p>
            <a:pPr marL="0" indent="0">
              <a:buNone/>
            </a:pPr>
            <a:endParaRPr lang="nl-NL" dirty="0"/>
          </a:p>
          <a:p>
            <a:pPr marL="0" indent="0">
              <a:buNone/>
            </a:pPr>
            <a:r>
              <a:rPr lang="nl-NL" dirty="0"/>
              <a:t>   </a:t>
            </a:r>
          </a:p>
          <a:p>
            <a:pPr marL="0" indent="0">
              <a:buNone/>
            </a:pPr>
            <a:r>
              <a:rPr lang="nl-NL" dirty="0"/>
              <a:t>    1,99</a:t>
            </a:r>
          </a:p>
          <a:p>
            <a:endParaRPr lang="nl-NL" dirty="0"/>
          </a:p>
        </p:txBody>
      </p:sp>
      <p:pic>
        <p:nvPicPr>
          <p:cNvPr id="5" name="Afbeelding 4">
            <a:extLst>
              <a:ext uri="{FF2B5EF4-FFF2-40B4-BE49-F238E27FC236}">
                <a16:creationId xmlns:a16="http://schemas.microsoft.com/office/drawing/2014/main" id="{5DE8C847-B924-18BB-A3ED-906AD637D9D3}"/>
              </a:ext>
            </a:extLst>
          </p:cNvPr>
          <p:cNvPicPr>
            <a:picLocks noChangeAspect="1"/>
          </p:cNvPicPr>
          <p:nvPr/>
        </p:nvPicPr>
        <p:blipFill>
          <a:blip r:embed="rId2"/>
          <a:stretch>
            <a:fillRect/>
          </a:stretch>
        </p:blipFill>
        <p:spPr>
          <a:xfrm>
            <a:off x="4253754" y="3005480"/>
            <a:ext cx="3943900" cy="3238952"/>
          </a:xfrm>
          <a:prstGeom prst="rect">
            <a:avLst/>
          </a:prstGeom>
        </p:spPr>
      </p:pic>
      <p:pic>
        <p:nvPicPr>
          <p:cNvPr id="7" name="Afbeelding 6">
            <a:extLst>
              <a:ext uri="{FF2B5EF4-FFF2-40B4-BE49-F238E27FC236}">
                <a16:creationId xmlns:a16="http://schemas.microsoft.com/office/drawing/2014/main" id="{B77C07C5-A09D-2095-2108-1C5B7453049B}"/>
              </a:ext>
            </a:extLst>
          </p:cNvPr>
          <p:cNvPicPr>
            <a:picLocks noChangeAspect="1"/>
          </p:cNvPicPr>
          <p:nvPr/>
        </p:nvPicPr>
        <p:blipFill>
          <a:blip r:embed="rId3"/>
          <a:stretch>
            <a:fillRect/>
          </a:stretch>
        </p:blipFill>
        <p:spPr>
          <a:xfrm>
            <a:off x="8457062" y="3005480"/>
            <a:ext cx="3156146" cy="3176956"/>
          </a:xfrm>
          <a:prstGeom prst="rect">
            <a:avLst/>
          </a:prstGeom>
        </p:spPr>
      </p:pic>
      <p:pic>
        <p:nvPicPr>
          <p:cNvPr id="9" name="Afbeelding 8">
            <a:extLst>
              <a:ext uri="{FF2B5EF4-FFF2-40B4-BE49-F238E27FC236}">
                <a16:creationId xmlns:a16="http://schemas.microsoft.com/office/drawing/2014/main" id="{A810B5C6-91DA-0F92-9323-F5AFCC0AB0EB}"/>
              </a:ext>
            </a:extLst>
          </p:cNvPr>
          <p:cNvPicPr>
            <a:picLocks noChangeAspect="1"/>
          </p:cNvPicPr>
          <p:nvPr/>
        </p:nvPicPr>
        <p:blipFill>
          <a:blip r:embed="rId4"/>
          <a:stretch>
            <a:fillRect/>
          </a:stretch>
        </p:blipFill>
        <p:spPr>
          <a:xfrm>
            <a:off x="578792" y="3338565"/>
            <a:ext cx="4230688" cy="3063875"/>
          </a:xfrm>
          <a:prstGeom prst="rect">
            <a:avLst/>
          </a:prstGeom>
        </p:spPr>
      </p:pic>
      <p:pic>
        <p:nvPicPr>
          <p:cNvPr id="11" name="Afbeelding 10">
            <a:extLst>
              <a:ext uri="{FF2B5EF4-FFF2-40B4-BE49-F238E27FC236}">
                <a16:creationId xmlns:a16="http://schemas.microsoft.com/office/drawing/2014/main" id="{0538F31E-442F-2544-BFBC-F26369FA167A}"/>
              </a:ext>
            </a:extLst>
          </p:cNvPr>
          <p:cNvPicPr>
            <a:picLocks noChangeAspect="1"/>
          </p:cNvPicPr>
          <p:nvPr/>
        </p:nvPicPr>
        <p:blipFill>
          <a:blip r:embed="rId5"/>
          <a:stretch>
            <a:fillRect/>
          </a:stretch>
        </p:blipFill>
        <p:spPr>
          <a:xfrm>
            <a:off x="578792" y="2616516"/>
            <a:ext cx="705912" cy="635558"/>
          </a:xfrm>
          <a:prstGeom prst="rect">
            <a:avLst/>
          </a:prstGeom>
        </p:spPr>
      </p:pic>
    </p:spTree>
    <p:extLst>
      <p:ext uri="{BB962C8B-B14F-4D97-AF65-F5344CB8AC3E}">
        <p14:creationId xmlns:p14="http://schemas.microsoft.com/office/powerpoint/2010/main" val="219166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11631-16C8-EF4F-24B4-78221EB56AD4}"/>
              </a:ext>
            </a:extLst>
          </p:cNvPr>
          <p:cNvSpPr>
            <a:spLocks noGrp="1"/>
          </p:cNvSpPr>
          <p:nvPr>
            <p:ph type="title"/>
          </p:nvPr>
        </p:nvSpPr>
        <p:spPr/>
        <p:txBody>
          <a:bodyPr/>
          <a:lstStyle/>
          <a:p>
            <a:r>
              <a:rPr lang="nl-NL" dirty="0"/>
              <a:t>Waar wordt dit geproduceerd en wat is de </a:t>
            </a:r>
            <a:r>
              <a:rPr lang="nl-NL" dirty="0" err="1"/>
              <a:t>true</a:t>
            </a:r>
            <a:r>
              <a:rPr lang="nl-NL" dirty="0"/>
              <a:t> </a:t>
            </a:r>
            <a:r>
              <a:rPr lang="nl-NL" dirty="0" err="1"/>
              <a:t>price</a:t>
            </a:r>
            <a:r>
              <a:rPr lang="nl-NL" dirty="0"/>
              <a:t>?</a:t>
            </a:r>
          </a:p>
        </p:txBody>
      </p:sp>
      <p:pic>
        <p:nvPicPr>
          <p:cNvPr id="5" name="Tijdelijke aanduiding voor inhoud 4">
            <a:extLst>
              <a:ext uri="{FF2B5EF4-FFF2-40B4-BE49-F238E27FC236}">
                <a16:creationId xmlns:a16="http://schemas.microsoft.com/office/drawing/2014/main" id="{CA8AF9FE-9D9C-92ED-F997-39D9F4E0F8E4}"/>
              </a:ext>
            </a:extLst>
          </p:cNvPr>
          <p:cNvPicPr>
            <a:picLocks noGrp="1" noChangeAspect="1"/>
          </p:cNvPicPr>
          <p:nvPr>
            <p:ph idx="1"/>
          </p:nvPr>
        </p:nvPicPr>
        <p:blipFill>
          <a:blip r:embed="rId2"/>
          <a:stretch>
            <a:fillRect/>
          </a:stretch>
        </p:blipFill>
        <p:spPr>
          <a:xfrm>
            <a:off x="3778180" y="1706887"/>
            <a:ext cx="3732480" cy="3694778"/>
          </a:xfrm>
        </p:spPr>
      </p:pic>
    </p:spTree>
    <p:extLst>
      <p:ext uri="{BB962C8B-B14F-4D97-AF65-F5344CB8AC3E}">
        <p14:creationId xmlns:p14="http://schemas.microsoft.com/office/powerpoint/2010/main" val="303705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8B5F95-6694-B68D-F63C-0F33867D4EE9}"/>
              </a:ext>
            </a:extLst>
          </p:cNvPr>
          <p:cNvSpPr>
            <a:spLocks noGrp="1"/>
          </p:cNvSpPr>
          <p:nvPr>
            <p:ph type="title"/>
          </p:nvPr>
        </p:nvSpPr>
        <p:spPr>
          <a:xfrm>
            <a:off x="1616054" y="1070149"/>
            <a:ext cx="8959893" cy="1004836"/>
          </a:xfrm>
        </p:spPr>
        <p:txBody>
          <a:bodyPr anchor="ctr">
            <a:normAutofit/>
          </a:bodyPr>
          <a:lstStyle/>
          <a:p>
            <a:pPr algn="ctr"/>
            <a:r>
              <a:rPr lang="nl-NL" sz="3200">
                <a:solidFill>
                  <a:srgbClr val="595959"/>
                </a:solidFill>
              </a:rPr>
              <a:t>Toetsvraag</a:t>
            </a:r>
          </a:p>
        </p:txBody>
      </p:sp>
      <p:sp>
        <p:nvSpPr>
          <p:cNvPr id="21"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4635FDA-5AC7-5D98-0D8B-CA0D154996A2}"/>
              </a:ext>
            </a:extLst>
          </p:cNvPr>
          <p:cNvSpPr>
            <a:spLocks noGrp="1"/>
          </p:cNvSpPr>
          <p:nvPr>
            <p:ph idx="1"/>
          </p:nvPr>
        </p:nvSpPr>
        <p:spPr>
          <a:xfrm>
            <a:off x="1616054" y="2768321"/>
            <a:ext cx="8959892" cy="2828543"/>
          </a:xfrm>
        </p:spPr>
        <p:txBody>
          <a:bodyPr anchor="t">
            <a:normAutofit/>
          </a:bodyPr>
          <a:lstStyle/>
          <a:p>
            <a:pPr>
              <a:spcAft>
                <a:spcPts val="800"/>
              </a:spcAft>
            </a:pPr>
            <a:r>
              <a:rPr lang="nl-NL" sz="13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rPr>
              <a:t>De universiteit van Wageningen deed in 2021 onderzoek naar consumentengedrag en true pricing bij Aardappelen, Groente en Fruit in supermarkt De Aanzet in Amsterdam. Aan het onderzoek deden 190 klanten mee. </a:t>
            </a:r>
          </a:p>
          <a:p>
            <a:pPr>
              <a:spcAft>
                <a:spcPts val="800"/>
              </a:spcAft>
            </a:pPr>
            <a:r>
              <a:rPr lang="nl-NL" sz="13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rPr>
              <a:t>Hoe groot is het aantal klanten dat bereid is de ‘true price’ te betalen?</a:t>
            </a:r>
          </a:p>
          <a:p>
            <a:pPr marL="342900" lvl="0" indent="-342900">
              <a:buFont typeface="+mj-lt"/>
              <a:buAutoNum type="alphaLcPeriod"/>
            </a:pPr>
            <a:r>
              <a:rPr lang="nl-NL" sz="13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rPr>
              <a:t>23% van het aantal klanten</a:t>
            </a:r>
          </a:p>
          <a:p>
            <a:pPr marL="342900" lvl="0" indent="-342900">
              <a:buFont typeface="+mj-lt"/>
              <a:buAutoNum type="alphaLcPeriod"/>
            </a:pPr>
            <a:r>
              <a:rPr lang="nl-NL" sz="13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rPr>
              <a:t>66% van het aantal klanten</a:t>
            </a:r>
          </a:p>
          <a:p>
            <a:pPr marL="342900" lvl="0" indent="-342900">
              <a:buFont typeface="+mj-lt"/>
              <a:buAutoNum type="alphaLcPeriod"/>
            </a:pPr>
            <a:r>
              <a:rPr lang="nl-NL" sz="13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rPr>
              <a:t>34% van het aantal klanten</a:t>
            </a:r>
          </a:p>
          <a:p>
            <a:pPr marL="342900" lvl="0" indent="-342900">
              <a:buFont typeface="+mj-lt"/>
              <a:buAutoNum type="alphaLcPeriod"/>
            </a:pPr>
            <a:r>
              <a:rPr lang="nl-NL" sz="13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rPr>
              <a:t>49% van het aantal klanten</a:t>
            </a:r>
          </a:p>
          <a:p>
            <a:pPr marL="457200">
              <a:spcAft>
                <a:spcPts val="800"/>
              </a:spcAft>
            </a:pPr>
            <a:r>
              <a:rPr lang="nl-NL" sz="13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rPr>
              <a:t> </a:t>
            </a:r>
          </a:p>
          <a:p>
            <a:endParaRPr lang="nl-NL" sz="1300">
              <a:solidFill>
                <a:schemeClr val="tx1">
                  <a:lumMod val="65000"/>
                  <a:lumOff val="35000"/>
                </a:schemeClr>
              </a:solidFill>
            </a:endParaRPr>
          </a:p>
        </p:txBody>
      </p:sp>
    </p:spTree>
    <p:extLst>
      <p:ext uri="{BB962C8B-B14F-4D97-AF65-F5344CB8AC3E}">
        <p14:creationId xmlns:p14="http://schemas.microsoft.com/office/powerpoint/2010/main" val="95194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FEE55A-B861-E91F-487B-A5540295B316}"/>
              </a:ext>
            </a:extLst>
          </p:cNvPr>
          <p:cNvSpPr>
            <a:spLocks noGrp="1"/>
          </p:cNvSpPr>
          <p:nvPr>
            <p:ph type="title"/>
          </p:nvPr>
        </p:nvSpPr>
        <p:spPr>
          <a:xfrm>
            <a:off x="884716" y="871442"/>
            <a:ext cx="2924843" cy="3172364"/>
          </a:xfrm>
        </p:spPr>
        <p:txBody>
          <a:bodyPr vert="horz" lIns="91440" tIns="45720" rIns="91440" bIns="45720" rtlCol="0" anchor="b">
            <a:normAutofit/>
          </a:bodyPr>
          <a:lstStyle/>
          <a:p>
            <a:pPr algn="ctr"/>
            <a:r>
              <a:rPr lang="en-US" sz="2800" kern="1200">
                <a:solidFill>
                  <a:srgbClr val="595959"/>
                </a:solidFill>
                <a:latin typeface="+mj-lt"/>
                <a:ea typeface="+mj-ea"/>
                <a:cs typeface="+mj-cs"/>
              </a:rPr>
              <a:t>Echte prijs van koffie-proef AH in 2023</a:t>
            </a:r>
          </a:p>
        </p:txBody>
      </p:sp>
      <p:pic>
        <p:nvPicPr>
          <p:cNvPr id="5" name="Tijdelijke aanduiding voor inhoud 4">
            <a:extLst>
              <a:ext uri="{FF2B5EF4-FFF2-40B4-BE49-F238E27FC236}">
                <a16:creationId xmlns:a16="http://schemas.microsoft.com/office/drawing/2014/main" id="{32BF14DB-738A-9A3F-2CBD-92575CAA30FB}"/>
              </a:ext>
            </a:extLst>
          </p:cNvPr>
          <p:cNvPicPr>
            <a:picLocks noGrp="1" noChangeAspect="1"/>
          </p:cNvPicPr>
          <p:nvPr>
            <p:ph idx="1"/>
          </p:nvPr>
        </p:nvPicPr>
        <p:blipFill>
          <a:blip r:embed="rId2"/>
          <a:stretch>
            <a:fillRect/>
          </a:stretch>
        </p:blipFill>
        <p:spPr>
          <a:xfrm>
            <a:off x="5410716" y="1619804"/>
            <a:ext cx="6106987" cy="3618389"/>
          </a:xfrm>
          <a:prstGeom prst="rect">
            <a:avLst/>
          </a:prstGeom>
        </p:spPr>
      </p:pic>
    </p:spTree>
    <p:extLst>
      <p:ext uri="{BB962C8B-B14F-4D97-AF65-F5344CB8AC3E}">
        <p14:creationId xmlns:p14="http://schemas.microsoft.com/office/powerpoint/2010/main" val="183849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E9BEC8-D8AE-AA03-0860-E48A69310E68}"/>
              </a:ext>
            </a:extLst>
          </p:cNvPr>
          <p:cNvSpPr>
            <a:spLocks noGrp="1"/>
          </p:cNvSpPr>
          <p:nvPr>
            <p:ph type="title"/>
          </p:nvPr>
        </p:nvSpPr>
        <p:spPr>
          <a:xfrm>
            <a:off x="884716" y="871442"/>
            <a:ext cx="2924843" cy="3172364"/>
          </a:xfrm>
        </p:spPr>
        <p:txBody>
          <a:bodyPr vert="horz" lIns="91440" tIns="45720" rIns="91440" bIns="45720" rtlCol="0" anchor="b">
            <a:normAutofit/>
          </a:bodyPr>
          <a:lstStyle/>
          <a:p>
            <a:pPr algn="ctr"/>
            <a:r>
              <a:rPr lang="en-US" sz="2800" kern="1200">
                <a:solidFill>
                  <a:srgbClr val="595959"/>
                </a:solidFill>
                <a:latin typeface="+mj-lt"/>
                <a:ea typeface="+mj-ea"/>
                <a:cs typeface="+mj-cs"/>
              </a:rPr>
              <a:t>Winkelprijs en echte prijs- wie wil wat betalen en waarom?</a:t>
            </a:r>
          </a:p>
        </p:txBody>
      </p:sp>
      <p:pic>
        <p:nvPicPr>
          <p:cNvPr id="5" name="Tijdelijke aanduiding voor inhoud 4">
            <a:extLst>
              <a:ext uri="{FF2B5EF4-FFF2-40B4-BE49-F238E27FC236}">
                <a16:creationId xmlns:a16="http://schemas.microsoft.com/office/drawing/2014/main" id="{20220C75-AB34-1221-117B-0B0B071FCDB5}"/>
              </a:ext>
            </a:extLst>
          </p:cNvPr>
          <p:cNvPicPr>
            <a:picLocks noGrp="1" noChangeAspect="1"/>
          </p:cNvPicPr>
          <p:nvPr>
            <p:ph idx="1"/>
          </p:nvPr>
        </p:nvPicPr>
        <p:blipFill>
          <a:blip r:embed="rId2"/>
          <a:stretch>
            <a:fillRect/>
          </a:stretch>
        </p:blipFill>
        <p:spPr>
          <a:xfrm>
            <a:off x="5410716" y="1093076"/>
            <a:ext cx="6106987" cy="4671845"/>
          </a:xfrm>
          <a:prstGeom prst="rect">
            <a:avLst/>
          </a:prstGeom>
        </p:spPr>
      </p:pic>
    </p:spTree>
    <p:extLst>
      <p:ext uri="{BB962C8B-B14F-4D97-AF65-F5344CB8AC3E}">
        <p14:creationId xmlns:p14="http://schemas.microsoft.com/office/powerpoint/2010/main" val="1514132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5C4330-C44A-435E-8E7B-CF183E4CB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3636B37-C55D-6E15-F1F6-E38ACC2DFB96}"/>
              </a:ext>
            </a:extLst>
          </p:cNvPr>
          <p:cNvSpPr>
            <a:spLocks noGrp="1"/>
          </p:cNvSpPr>
          <p:nvPr>
            <p:ph type="title"/>
          </p:nvPr>
        </p:nvSpPr>
        <p:spPr>
          <a:xfrm>
            <a:off x="1147602" y="1409956"/>
            <a:ext cx="3694421" cy="4038088"/>
          </a:xfrm>
        </p:spPr>
        <p:txBody>
          <a:bodyPr>
            <a:normAutofit/>
          </a:bodyPr>
          <a:lstStyle/>
          <a:p>
            <a:pPr algn="ctr"/>
            <a:r>
              <a:rPr lang="nl-NL" sz="3200">
                <a:solidFill>
                  <a:schemeClr val="tx1">
                    <a:lumMod val="65000"/>
                    <a:lumOff val="35000"/>
                  </a:schemeClr>
                </a:solidFill>
              </a:rPr>
              <a:t>True price; wat weten we ervan en wat wil je nog meer weten?</a:t>
            </a:r>
          </a:p>
        </p:txBody>
      </p:sp>
      <p:sp>
        <p:nvSpPr>
          <p:cNvPr id="10" name="Rectangle 9">
            <a:extLst>
              <a:ext uri="{FF2B5EF4-FFF2-40B4-BE49-F238E27FC236}">
                <a16:creationId xmlns:a16="http://schemas.microsoft.com/office/drawing/2014/main" id="{16B9FAF4-4B18-4D7E-AF38-5EDDA8A6A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BC39796-5207-8A78-F2A4-D6C97A507EFA}"/>
              </a:ext>
            </a:extLst>
          </p:cNvPr>
          <p:cNvSpPr>
            <a:spLocks noGrp="1"/>
          </p:cNvSpPr>
          <p:nvPr>
            <p:ph idx="1"/>
          </p:nvPr>
        </p:nvSpPr>
        <p:spPr>
          <a:xfrm>
            <a:off x="6996081" y="851497"/>
            <a:ext cx="4389193" cy="5155007"/>
          </a:xfrm>
        </p:spPr>
        <p:txBody>
          <a:bodyPr vert="horz" lIns="91440" tIns="45720" rIns="91440" bIns="45720" rtlCol="0" anchor="ctr">
            <a:normAutofit/>
          </a:bodyPr>
          <a:lstStyle/>
          <a:p>
            <a:r>
              <a:rPr lang="nl-NL" sz="2000">
                <a:solidFill>
                  <a:srgbClr val="595959"/>
                </a:solidFill>
              </a:rPr>
              <a:t>Woordweb – 5 x en 1 xh</a:t>
            </a:r>
          </a:p>
          <a:p>
            <a:endParaRPr lang="nl-NL" sz="2000">
              <a:solidFill>
                <a:srgbClr val="595959"/>
              </a:solidFill>
            </a:endParaRPr>
          </a:p>
          <a:p>
            <a:endParaRPr lang="nl-NL" sz="2000">
              <a:solidFill>
                <a:srgbClr val="595959"/>
              </a:solidFill>
            </a:endParaRPr>
          </a:p>
        </p:txBody>
      </p:sp>
    </p:spTree>
    <p:extLst>
      <p:ext uri="{BB962C8B-B14F-4D97-AF65-F5344CB8AC3E}">
        <p14:creationId xmlns:p14="http://schemas.microsoft.com/office/powerpoint/2010/main" val="358257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A95B6-474F-45AC-818B-C16DDA5A4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BD8C85-3E1B-430D-B450-1C103B9E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1" y="1751605"/>
            <a:ext cx="2705100" cy="33547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B89808-09BE-160C-C758-3436887A164A}"/>
              </a:ext>
            </a:extLst>
          </p:cNvPr>
          <p:cNvSpPr>
            <a:spLocks noGrp="1"/>
          </p:cNvSpPr>
          <p:nvPr>
            <p:ph type="title"/>
          </p:nvPr>
        </p:nvSpPr>
        <p:spPr>
          <a:xfrm>
            <a:off x="1713206" y="2097290"/>
            <a:ext cx="2032863" cy="2663420"/>
          </a:xfrm>
        </p:spPr>
        <p:txBody>
          <a:bodyPr>
            <a:normAutofit/>
          </a:bodyPr>
          <a:lstStyle/>
          <a:p>
            <a:pPr algn="ctr"/>
            <a:r>
              <a:rPr lang="nl-NL" sz="2400">
                <a:solidFill>
                  <a:srgbClr val="595959"/>
                </a:solidFill>
              </a:rPr>
              <a:t>Wat is true pricing?</a:t>
            </a:r>
          </a:p>
        </p:txBody>
      </p:sp>
      <p:sp>
        <p:nvSpPr>
          <p:cNvPr id="12" name="Rectangle 11">
            <a:extLst>
              <a:ext uri="{FF2B5EF4-FFF2-40B4-BE49-F238E27FC236}">
                <a16:creationId xmlns:a16="http://schemas.microsoft.com/office/drawing/2014/main" id="{CFE22830-D1DB-4DDE-9CC9-1F1A16F5C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B62746B-2FFB-23C1-6BE6-A03ADB162B0A}"/>
              </a:ext>
            </a:extLst>
          </p:cNvPr>
          <p:cNvSpPr>
            <a:spLocks noGrp="1"/>
          </p:cNvSpPr>
          <p:nvPr>
            <p:ph idx="1"/>
          </p:nvPr>
        </p:nvSpPr>
        <p:spPr>
          <a:xfrm>
            <a:off x="6302610" y="839224"/>
            <a:ext cx="5019994" cy="5179553"/>
          </a:xfrm>
        </p:spPr>
        <p:txBody>
          <a:bodyPr anchor="ctr">
            <a:normAutofit/>
          </a:bodyPr>
          <a:lstStyle/>
          <a:p>
            <a:r>
              <a:rPr lang="nl-NL" sz="2000">
                <a:solidFill>
                  <a:srgbClr val="595959"/>
                </a:solidFill>
                <a:hlinkClick r:id="rId2"/>
              </a:rPr>
              <a:t>Hoe kan ik duurzaam ondernemen? | True Pricing</a:t>
            </a:r>
            <a:endParaRPr lang="nl-NL" sz="2000">
              <a:solidFill>
                <a:srgbClr val="595959"/>
              </a:solidFill>
            </a:endParaRPr>
          </a:p>
        </p:txBody>
      </p:sp>
    </p:spTree>
    <p:extLst>
      <p:ext uri="{BB962C8B-B14F-4D97-AF65-F5344CB8AC3E}">
        <p14:creationId xmlns:p14="http://schemas.microsoft.com/office/powerpoint/2010/main" val="33421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36377b7-70c4-4493-a338-095918d327e9}" enabled="0" method="" siteId="{e36377b7-70c4-4493-a338-095918d327e9}" removed="1"/>
</clbl:labelList>
</file>

<file path=docProps/app.xml><?xml version="1.0" encoding="utf-8"?>
<Properties xmlns="http://schemas.openxmlformats.org/officeDocument/2006/extended-properties" xmlns:vt="http://schemas.openxmlformats.org/officeDocument/2006/docPropsVTypes">
  <TotalTime>352</TotalTime>
  <Words>617</Words>
  <Application>Microsoft Office PowerPoint</Application>
  <PresentationFormat>Breedbeeld</PresentationFormat>
  <Paragraphs>72</Paragraphs>
  <Slides>22</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-apple-system</vt:lpstr>
      <vt:lpstr>Aptos</vt:lpstr>
      <vt:lpstr>Aptos Display</vt:lpstr>
      <vt:lpstr>Arial</vt:lpstr>
      <vt:lpstr>Roboto</vt:lpstr>
      <vt:lpstr>Kantoorthema</vt:lpstr>
      <vt:lpstr>PowerPoint-presentatie</vt:lpstr>
      <vt:lpstr>Doelstellingen</vt:lpstr>
      <vt:lpstr>Schat de true price in de winkel van</vt:lpstr>
      <vt:lpstr>Waar wordt dit geproduceerd en wat is de true price?</vt:lpstr>
      <vt:lpstr>Toetsvraag</vt:lpstr>
      <vt:lpstr>Echte prijs van koffie-proef AH in 2023</vt:lpstr>
      <vt:lpstr>Winkelprijs en echte prijs- wie wil wat betalen en waarom?</vt:lpstr>
      <vt:lpstr>True price; wat weten we ervan en wat wil je nog meer weten?</vt:lpstr>
      <vt:lpstr>Wat is true pricing?</vt:lpstr>
      <vt:lpstr>Meeervoudige waardecreatie op basis van de SDG’s</vt:lpstr>
      <vt:lpstr>Bron: Monitor Circulaire Economie 2022 | Website Onderzoek en Statistiek</vt:lpstr>
      <vt:lpstr>Voorbeeld nieuwe laptop externe kosten in de biosfeer</vt:lpstr>
      <vt:lpstr>Sociale verborgen kosten  Bron: https://befrank.world/</vt:lpstr>
      <vt:lpstr>Bron: https://befrank.world/</vt:lpstr>
      <vt:lpstr>Scoor je school of een andere organisatie die je goed kent</vt:lpstr>
      <vt:lpstr>PowerPoint-presentatie</vt:lpstr>
      <vt:lpstr>Is true price haalbaar?</vt:lpstr>
      <vt:lpstr>Wat bepaalt of een consument de true price wil betalen? </vt:lpstr>
      <vt:lpstr>Meeervoudige waardecreatie op basis van de SDG’s</vt:lpstr>
      <vt:lpstr>Albron catering: liever havermelk dan melk van van de koe?</vt:lpstr>
      <vt:lpstr>Aan de slag in groepen; maak een  presentatie van de echte prijs op basis  van meervoudige waardecreatie</vt:lpstr>
      <vt:lpstr>Doelstellingen bereikt?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Evert Helfferich</dc:creator>
  <cp:lastModifiedBy>Evert Helfferich</cp:lastModifiedBy>
  <cp:revision>33</cp:revision>
  <dcterms:created xsi:type="dcterms:W3CDTF">2024-11-19T07:57:30Z</dcterms:created>
  <dcterms:modified xsi:type="dcterms:W3CDTF">2025-06-07T08:53:20Z</dcterms:modified>
</cp:coreProperties>
</file>